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handoutMasterIdLst>
    <p:handoutMasterId r:id="rId22"/>
  </p:handoutMasterIdLst>
  <p:sldIdLst>
    <p:sldId id="410" r:id="rId2"/>
    <p:sldId id="448" r:id="rId3"/>
    <p:sldId id="438" r:id="rId4"/>
    <p:sldId id="445" r:id="rId5"/>
    <p:sldId id="444" r:id="rId6"/>
    <p:sldId id="450" r:id="rId7"/>
    <p:sldId id="447" r:id="rId8"/>
    <p:sldId id="452" r:id="rId9"/>
    <p:sldId id="439" r:id="rId10"/>
    <p:sldId id="412" r:id="rId11"/>
    <p:sldId id="440" r:id="rId12"/>
    <p:sldId id="437" r:id="rId13"/>
    <p:sldId id="424" r:id="rId14"/>
    <p:sldId id="436" r:id="rId15"/>
    <p:sldId id="451" r:id="rId16"/>
    <p:sldId id="441" r:id="rId17"/>
    <p:sldId id="442" r:id="rId18"/>
    <p:sldId id="443" r:id="rId19"/>
    <p:sldId id="449" r:id="rId20"/>
  </p:sldIdLst>
  <p:sldSz cx="9144000" cy="6858000" type="screen4x3"/>
  <p:notesSz cx="6858000" cy="9144000"/>
  <p:embeddedFontLst>
    <p:embeddedFont>
      <p:font typeface="等线" panose="02010600030101010101" pitchFamily="2" charset="-122"/>
      <p:regular r:id="rId23"/>
      <p:bold r:id="rId24"/>
    </p:embeddedFont>
    <p:embeddedFont>
      <p:font typeface="华文中宋" panose="02010600040101010101" pitchFamily="2" charset="-122"/>
      <p:regular r:id="rId25"/>
    </p:embeddedFont>
    <p:embeddedFont>
      <p:font typeface="微软雅黑"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Lucida Sans" panose="020B0602030504020204" pitchFamily="34" charset="0"/>
      <p:regular r:id="rId32"/>
      <p:bold r:id="rId33"/>
      <p:italic r:id="rId34"/>
      <p:boldItalic r:id="rId35"/>
    </p:embeddedFont>
    <p:embeddedFont>
      <p:font typeface="Yu Mincho" panose="02020400000000000000" pitchFamily="18" charset="-128"/>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6" userDrawn="1">
          <p15:clr>
            <a:srgbClr val="A4A3A4"/>
          </p15:clr>
        </p15:guide>
        <p15:guide id="2" pos="28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xin" initials="l" lastIdx="1" clrIdx="0"/>
  <p:cmAuthor id="2" name="家琦 丁" initials="家琦"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70FF"/>
    <a:srgbClr val="00B0F3"/>
    <a:srgbClr val="7ACCDD"/>
    <a:srgbClr val="F8F8F8"/>
    <a:srgbClr val="FFFFFF"/>
    <a:srgbClr val="FCAF63"/>
    <a:srgbClr val="FDEC8B"/>
    <a:srgbClr val="E0E0E0"/>
    <a:srgbClr val="D4EC59"/>
    <a:srgbClr val="23C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autoAdjust="0"/>
    <p:restoredTop sz="94660"/>
  </p:normalViewPr>
  <p:slideViewPr>
    <p:cSldViewPr snapToGrid="0" showGuides="1">
      <p:cViewPr varScale="1">
        <p:scale>
          <a:sx n="114" d="100"/>
          <a:sy n="114" d="100"/>
        </p:scale>
        <p:origin x="1464" y="168"/>
      </p:cViewPr>
      <p:guideLst>
        <p:guide orient="horz" pos="1626"/>
        <p:guide pos="2846"/>
      </p:guideLst>
    </p:cSldViewPr>
  </p:slideViewPr>
  <p:notesTextViewPr>
    <p:cViewPr>
      <p:scale>
        <a:sx n="3" d="2"/>
        <a:sy n="3" d="2"/>
      </p:scale>
      <p:origin x="0" y="0"/>
    </p:cViewPr>
  </p:notesTextViewPr>
  <p:notesViewPr>
    <p:cSldViewPr snapToGrid="0">
      <p:cViewPr varScale="1">
        <p:scale>
          <a:sx n="86" d="100"/>
          <a:sy n="86" d="100"/>
        </p:scale>
        <p:origin x="2934" y="96"/>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F4FC92-1131-45C4-A9ED-54C3281B6C4C}" type="datetimeFigureOut">
              <a:rPr lang="zh-CN" altLang="en-US" smtClean="0"/>
              <a:t>2023/10/19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015E6A-60FB-405B-8861-4C97DD9141C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6" name="直接连接符 5"/>
          <p:cNvCxnSpPr/>
          <p:nvPr userDrawn="1"/>
        </p:nvCxnSpPr>
        <p:spPr>
          <a:xfrm>
            <a:off x="137160" y="495935"/>
            <a:ext cx="648589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130175" y="6473190"/>
            <a:ext cx="888492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灯片编号占位符 4"/>
          <p:cNvSpPr>
            <a:spLocks noGrp="1"/>
          </p:cNvSpPr>
          <p:nvPr userDrawn="1"/>
        </p:nvSpPr>
        <p:spPr>
          <a:xfrm>
            <a:off x="6990080" y="6541135"/>
            <a:ext cx="2025015" cy="234315"/>
          </a:xfrm>
          <a:prstGeom prst="rect">
            <a:avLst/>
          </a:prstGeom>
        </p:spPr>
        <p:txBody>
          <a:bodyPr vert="horz" lIns="68580" tIns="34290" rIns="68580" bIns="3429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a:t>
            </a:fld>
            <a:endParaRPr lang="zh-CN" altLang="en-US" dirty="0"/>
          </a:p>
        </p:txBody>
      </p:sp>
      <p:sp>
        <p:nvSpPr>
          <p:cNvPr id="11" name="文本框 10"/>
          <p:cNvSpPr txBox="1"/>
          <p:nvPr userDrawn="1"/>
        </p:nvSpPr>
        <p:spPr>
          <a:xfrm>
            <a:off x="41910" y="6541135"/>
            <a:ext cx="3562350" cy="245110"/>
          </a:xfrm>
          <a:prstGeom prst="rect">
            <a:avLst/>
          </a:prstGeom>
          <a:noFill/>
        </p:spPr>
        <p:txBody>
          <a:bodyPr wrap="square" rtlCol="0">
            <a:spAutoFit/>
          </a:bodyPr>
          <a:lstStyle/>
          <a:p>
            <a:r>
              <a:rPr lang="en-US" altLang="zh-CN" sz="1000" dirty="0">
                <a:solidFill>
                  <a:schemeClr val="tx1">
                    <a:tint val="75000"/>
                  </a:schemeClr>
                </a:solidFill>
                <a:sym typeface="+mn-ea"/>
              </a:rPr>
              <a:t>Natural Language Processing</a:t>
            </a:r>
            <a:endParaRPr lang="zh-CN" altLang="en-US" dirty="0"/>
          </a:p>
        </p:txBody>
      </p:sp>
      <p:pic>
        <p:nvPicPr>
          <p:cNvPr id="9" name="图片 8" descr="QQ图片20220629125253"/>
          <p:cNvPicPr>
            <a:picLocks noChangeAspect="1"/>
          </p:cNvPicPr>
          <p:nvPr userDrawn="1"/>
        </p:nvPicPr>
        <p:blipFill rotWithShape="1">
          <a:blip r:embed="rId2"/>
          <a:srcRect l="21218" r="28540" b="35837"/>
          <a:stretch>
            <a:fillRect/>
          </a:stretch>
        </p:blipFill>
        <p:spPr>
          <a:xfrm>
            <a:off x="1854404" y="6558886"/>
            <a:ext cx="243045" cy="2189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7" name="直接连接符 6"/>
          <p:cNvCxnSpPr/>
          <p:nvPr userDrawn="1"/>
        </p:nvCxnSpPr>
        <p:spPr>
          <a:xfrm>
            <a:off x="130175" y="6473190"/>
            <a:ext cx="888492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userDrawn="1"/>
        </p:nvCxnSpPr>
        <p:spPr>
          <a:xfrm>
            <a:off x="4572000" y="490220"/>
            <a:ext cx="0" cy="59912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137160" y="495935"/>
            <a:ext cx="648589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灯片编号占位符 4"/>
          <p:cNvSpPr>
            <a:spLocks noGrp="1"/>
          </p:cNvSpPr>
          <p:nvPr userDrawn="1"/>
        </p:nvSpPr>
        <p:spPr>
          <a:xfrm>
            <a:off x="6990080" y="6541135"/>
            <a:ext cx="2025015" cy="234315"/>
          </a:xfrm>
          <a:prstGeom prst="rect">
            <a:avLst/>
          </a:prstGeom>
        </p:spPr>
        <p:txBody>
          <a:bodyPr vert="horz" lIns="68580" tIns="34290" rIns="68580" bIns="3429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a:t>
            </a:fld>
            <a:endParaRPr lang="zh-CN" altLang="en-US" dirty="0"/>
          </a:p>
        </p:txBody>
      </p:sp>
      <p:sp>
        <p:nvSpPr>
          <p:cNvPr id="8" name="文本框 7"/>
          <p:cNvSpPr txBox="1"/>
          <p:nvPr userDrawn="1"/>
        </p:nvSpPr>
        <p:spPr>
          <a:xfrm>
            <a:off x="41910" y="6541135"/>
            <a:ext cx="3562350" cy="245110"/>
          </a:xfrm>
          <a:prstGeom prst="rect">
            <a:avLst/>
          </a:prstGeom>
          <a:noFill/>
        </p:spPr>
        <p:txBody>
          <a:bodyPr wrap="square" rtlCol="0">
            <a:spAutoFit/>
          </a:bodyPr>
          <a:lstStyle/>
          <a:p>
            <a:r>
              <a:rPr lang="en-US" altLang="zh-CN" sz="1000" dirty="0">
                <a:solidFill>
                  <a:schemeClr val="tx1">
                    <a:tint val="75000"/>
                  </a:schemeClr>
                </a:solidFill>
                <a:sym typeface="+mn-ea"/>
              </a:rPr>
              <a:t>Natural Language Processing</a:t>
            </a:r>
            <a:endParaRPr lang="zh-CN" altLang="en-US" dirty="0"/>
          </a:p>
        </p:txBody>
      </p:sp>
      <p:pic>
        <p:nvPicPr>
          <p:cNvPr id="12" name="图片 11" descr="QQ图片20220629125253"/>
          <p:cNvPicPr>
            <a:picLocks noChangeAspect="1"/>
          </p:cNvPicPr>
          <p:nvPr userDrawn="1"/>
        </p:nvPicPr>
        <p:blipFill rotWithShape="1">
          <a:blip r:embed="rId2"/>
          <a:srcRect l="21218" r="28540" b="35837"/>
          <a:stretch>
            <a:fillRect/>
          </a:stretch>
        </p:blipFill>
        <p:spPr>
          <a:xfrm>
            <a:off x="1854404" y="6558886"/>
            <a:ext cx="243045" cy="2189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cxnSp>
        <p:nvCxnSpPr>
          <p:cNvPr id="7" name="直接连接符 6"/>
          <p:cNvCxnSpPr/>
          <p:nvPr userDrawn="1"/>
        </p:nvCxnSpPr>
        <p:spPr>
          <a:xfrm>
            <a:off x="130175" y="6473190"/>
            <a:ext cx="888492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userDrawn="1"/>
        </p:nvCxnSpPr>
        <p:spPr>
          <a:xfrm>
            <a:off x="4572000" y="490220"/>
            <a:ext cx="0" cy="59912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137160" y="495935"/>
            <a:ext cx="648589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灯片编号占位符 4"/>
          <p:cNvSpPr>
            <a:spLocks noGrp="1"/>
          </p:cNvSpPr>
          <p:nvPr userDrawn="1"/>
        </p:nvSpPr>
        <p:spPr>
          <a:xfrm>
            <a:off x="6990080" y="6541135"/>
            <a:ext cx="2025015" cy="234315"/>
          </a:xfrm>
          <a:prstGeom prst="rect">
            <a:avLst/>
          </a:prstGeom>
        </p:spPr>
        <p:txBody>
          <a:bodyPr vert="horz" lIns="68580" tIns="34290" rIns="68580" bIns="3429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a:t>
            </a:fld>
            <a:endParaRPr lang="zh-CN" altLang="en-US" dirty="0"/>
          </a:p>
        </p:txBody>
      </p:sp>
      <p:sp>
        <p:nvSpPr>
          <p:cNvPr id="8" name="文本框 7"/>
          <p:cNvSpPr txBox="1"/>
          <p:nvPr userDrawn="1"/>
        </p:nvSpPr>
        <p:spPr>
          <a:xfrm>
            <a:off x="41910" y="6541135"/>
            <a:ext cx="3562350" cy="245110"/>
          </a:xfrm>
          <a:prstGeom prst="rect">
            <a:avLst/>
          </a:prstGeom>
          <a:noFill/>
        </p:spPr>
        <p:txBody>
          <a:bodyPr wrap="square" rtlCol="0">
            <a:spAutoFit/>
          </a:bodyPr>
          <a:lstStyle/>
          <a:p>
            <a:r>
              <a:rPr lang="en-US" altLang="zh-CN" sz="1000" dirty="0">
                <a:solidFill>
                  <a:schemeClr val="tx1">
                    <a:tint val="75000"/>
                  </a:schemeClr>
                </a:solidFill>
                <a:sym typeface="+mn-ea"/>
              </a:rPr>
              <a:t>Natural Language Processing</a:t>
            </a:r>
            <a:endParaRPr lang="zh-CN" altLang="en-US" dirty="0"/>
          </a:p>
        </p:txBody>
      </p:sp>
      <p:pic>
        <p:nvPicPr>
          <p:cNvPr id="12" name="图片 11" descr="QQ图片20220629125253"/>
          <p:cNvPicPr>
            <a:picLocks noChangeAspect="1"/>
          </p:cNvPicPr>
          <p:nvPr userDrawn="1"/>
        </p:nvPicPr>
        <p:blipFill rotWithShape="1">
          <a:blip r:embed="rId2"/>
          <a:srcRect l="21218" r="28540" b="35837"/>
          <a:stretch>
            <a:fillRect/>
          </a:stretch>
        </p:blipFill>
        <p:spPr>
          <a:xfrm>
            <a:off x="1854404" y="6558886"/>
            <a:ext cx="243045" cy="2189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cxnSp>
        <p:nvCxnSpPr>
          <p:cNvPr id="7" name="直接连接符 6"/>
          <p:cNvCxnSpPr/>
          <p:nvPr userDrawn="1"/>
        </p:nvCxnSpPr>
        <p:spPr>
          <a:xfrm>
            <a:off x="130175" y="6473190"/>
            <a:ext cx="888492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userDrawn="1"/>
        </p:nvCxnSpPr>
        <p:spPr>
          <a:xfrm>
            <a:off x="4572000" y="490220"/>
            <a:ext cx="0" cy="599122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137160" y="495935"/>
            <a:ext cx="6485890" cy="0"/>
          </a:xfrm>
          <a:prstGeom prst="line">
            <a:avLst/>
          </a:prstGeom>
          <a:ln w="12700" cmpd="sng">
            <a:solidFill>
              <a:schemeClr val="bg2">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灯片编号占位符 4"/>
          <p:cNvSpPr>
            <a:spLocks noGrp="1"/>
          </p:cNvSpPr>
          <p:nvPr userDrawn="1"/>
        </p:nvSpPr>
        <p:spPr>
          <a:xfrm>
            <a:off x="6990080" y="6541135"/>
            <a:ext cx="2025015" cy="234315"/>
          </a:xfrm>
          <a:prstGeom prst="rect">
            <a:avLst/>
          </a:prstGeom>
        </p:spPr>
        <p:txBody>
          <a:bodyPr vert="horz" lIns="68580" tIns="34290" rIns="68580" bIns="34290" rtlCol="0" anchor="ctr">
            <a:normAutofit/>
          </a:bodyPr>
          <a:lstStyle>
            <a:defPPr>
              <a:defRPr lang="zh-CN"/>
            </a:defPPr>
            <a:lvl1pPr marL="0" algn="r" defTabSz="914400" rtl="0" eaLnBrk="1" latinLnBrk="0" hangingPunct="1">
              <a:defRPr sz="10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AE70B2-8BF9-45C0-BB95-33D1B9D3A854}" type="slidenum">
              <a:rPr lang="zh-CN" altLang="en-US" smtClean="0"/>
              <a:t>‹#›</a:t>
            </a:fld>
            <a:endParaRPr lang="zh-CN" altLang="en-US" dirty="0"/>
          </a:p>
        </p:txBody>
      </p:sp>
      <p:sp>
        <p:nvSpPr>
          <p:cNvPr id="11" name="文本框 10"/>
          <p:cNvSpPr txBox="1"/>
          <p:nvPr userDrawn="1"/>
        </p:nvSpPr>
        <p:spPr>
          <a:xfrm>
            <a:off x="41910" y="6541135"/>
            <a:ext cx="3562350" cy="245110"/>
          </a:xfrm>
          <a:prstGeom prst="rect">
            <a:avLst/>
          </a:prstGeom>
          <a:noFill/>
        </p:spPr>
        <p:txBody>
          <a:bodyPr wrap="square" rtlCol="0">
            <a:spAutoFit/>
          </a:bodyPr>
          <a:lstStyle/>
          <a:p>
            <a:r>
              <a:rPr lang="en-US" altLang="zh-CN" sz="1000" dirty="0">
                <a:solidFill>
                  <a:schemeClr val="tx1">
                    <a:tint val="75000"/>
                  </a:schemeClr>
                </a:solidFill>
                <a:sym typeface="+mn-ea"/>
              </a:rPr>
              <a:t>Software Project Management</a:t>
            </a:r>
            <a:endParaRPr lang="zh-CN" altLang="en-US"/>
          </a:p>
        </p:txBody>
      </p:sp>
      <p:sp>
        <p:nvSpPr>
          <p:cNvPr id="3" name="矩形 2"/>
          <p:cNvSpPr/>
          <p:nvPr userDrawn="1"/>
        </p:nvSpPr>
        <p:spPr>
          <a:xfrm>
            <a:off x="1042035" y="1017905"/>
            <a:ext cx="2539365" cy="522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562600" y="1017905"/>
            <a:ext cx="2539365" cy="5223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QQ图片20220629125253"/>
          <p:cNvPicPr>
            <a:picLocks noChangeAspect="1"/>
          </p:cNvPicPr>
          <p:nvPr userDrawn="1">
            <p:custDataLst>
              <p:tags r:id="rId1"/>
            </p:custDataLst>
          </p:nvPr>
        </p:nvPicPr>
        <p:blipFill rotWithShape="1">
          <a:blip r:embed="rId3"/>
          <a:srcRect l="21218" r="28540" b="35837"/>
          <a:stretch>
            <a:fillRect/>
          </a:stretch>
        </p:blipFill>
        <p:spPr>
          <a:xfrm>
            <a:off x="1915364" y="6558886"/>
            <a:ext cx="243045" cy="2189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2023/10/19</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68350"/>
          </a:xfrm>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B5B67-55DA-424F-9805-71BDE70D7489}" type="datetimeFigureOut">
              <a:rPr lang="en-US" smtClean="0"/>
              <a:t>10/19/23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06CC1-1436-4FA3-B5BE-7FF06ED26E03}" type="slidenum">
              <a:rPr lang="en-US" smtClean="0"/>
              <a:t>‹#›</a:t>
            </a:fld>
            <a:endParaRPr lang="en-US"/>
          </a:p>
        </p:txBody>
      </p:sp>
      <p:cxnSp>
        <p:nvCxnSpPr>
          <p:cNvPr id="7" name="Straight Connector 6"/>
          <p:cNvCxnSpPr/>
          <p:nvPr userDrawn="1"/>
        </p:nvCxnSpPr>
        <p:spPr>
          <a:xfrm>
            <a:off x="3536156" y="1133476"/>
            <a:ext cx="20716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0"/>
            </p:custDataLst>
          </p:nvPr>
        </p:nvSpPr>
        <p:spPr>
          <a:xfrm>
            <a:off x="456321" y="608400"/>
            <a:ext cx="8227282"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1"/>
            </p:custDataLst>
          </p:nvPr>
        </p:nvSpPr>
        <p:spPr>
          <a:xfrm>
            <a:off x="456321" y="1490400"/>
            <a:ext cx="8227282"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2"/>
            </p:custDataLst>
          </p:nvPr>
        </p:nvSpPr>
        <p:spPr>
          <a:xfrm>
            <a:off x="459021" y="6314400"/>
            <a:ext cx="2025094"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2023/10/19</a:t>
            </a:fld>
            <a:endParaRPr lang="zh-CN" altLang="en-US"/>
          </a:p>
        </p:txBody>
      </p:sp>
      <p:sp>
        <p:nvSpPr>
          <p:cNvPr id="5" name="页脚占位符 4"/>
          <p:cNvSpPr>
            <a:spLocks noGrp="1"/>
          </p:cNvSpPr>
          <p:nvPr>
            <p:ph type="ftr" sz="quarter" idx="3"/>
            <p:custDataLst>
              <p:tags r:id="rId13"/>
            </p:custDataLst>
          </p:nvPr>
        </p:nvSpPr>
        <p:spPr>
          <a:xfrm>
            <a:off x="3087143" y="6314400"/>
            <a:ext cx="2970138"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4"/>
            </p:custDataLst>
          </p:nvPr>
        </p:nvSpPr>
        <p:spPr>
          <a:xfrm>
            <a:off x="6658509" y="6314400"/>
            <a:ext cx="2025094"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1.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1.xml"/><Relationship Id="rId4"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17.png"/><Relationship Id="rId4" Type="http://schemas.openxmlformats.org/officeDocument/2006/relationships/tags" Target="../tags/tag13.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3" y="5146039"/>
            <a:ext cx="9154001" cy="1711962"/>
            <a:chOff x="-2" y="7310"/>
            <a:chExt cx="19221" cy="3605"/>
          </a:xfrm>
        </p:grpSpPr>
        <p:sp>
          <p:nvSpPr>
            <p:cNvPr id="6" name="任意多边形 5"/>
            <p:cNvSpPr/>
            <p:nvPr/>
          </p:nvSpPr>
          <p:spPr>
            <a:xfrm>
              <a:off x="-2" y="7310"/>
              <a:ext cx="9745" cy="3605"/>
            </a:xfrm>
            <a:custGeom>
              <a:avLst/>
              <a:gdLst>
                <a:gd name="connisteX0" fmla="*/ 371035 w 6758489"/>
                <a:gd name="connsiteY0" fmla="*/ 6707 h 3732174"/>
                <a:gd name="connisteX1" fmla="*/ 2561150 w 6758489"/>
                <a:gd name="connsiteY1" fmla="*/ 1235432 h 3732174"/>
                <a:gd name="connisteX2" fmla="*/ 6142550 w 6758489"/>
                <a:gd name="connsiteY2" fmla="*/ 1711682 h 3732174"/>
                <a:gd name="connisteX3" fmla="*/ 6695000 w 6758489"/>
                <a:gd name="connsiteY3" fmla="*/ 2330807 h 3732174"/>
                <a:gd name="connisteX4" fmla="*/ 5913950 w 6758489"/>
                <a:gd name="connsiteY4" fmla="*/ 3654782 h 3732174"/>
                <a:gd name="connisteX5" fmla="*/ 627575 w 6758489"/>
                <a:gd name="connsiteY5" fmla="*/ 3283307 h 3732174"/>
                <a:gd name="connisteX6" fmla="*/ 209110 w 6758489"/>
                <a:gd name="connsiteY6" fmla="*/ 1721207 h 3732174"/>
                <a:gd name="connisteX7" fmla="*/ 371035 w 6758489"/>
                <a:gd name="connsiteY7" fmla="*/ 6707 h 373217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745" h="3575">
                  <a:moveTo>
                    <a:pt x="0" y="0"/>
                  </a:moveTo>
                  <a:lnTo>
                    <a:pt x="10" y="3"/>
                  </a:lnTo>
                  <a:cubicBezTo>
                    <a:pt x="696" y="237"/>
                    <a:pt x="1573" y="1448"/>
                    <a:pt x="3135" y="1909"/>
                  </a:cubicBezTo>
                  <a:cubicBezTo>
                    <a:pt x="4953" y="2446"/>
                    <a:pt x="7473" y="2314"/>
                    <a:pt x="8775" y="2659"/>
                  </a:cubicBezTo>
                  <a:cubicBezTo>
                    <a:pt x="10016" y="2988"/>
                    <a:pt x="9747" y="3020"/>
                    <a:pt x="9657" y="3552"/>
                  </a:cubicBezTo>
                  <a:lnTo>
                    <a:pt x="9653" y="3575"/>
                  </a:lnTo>
                  <a:lnTo>
                    <a:pt x="0" y="3575"/>
                  </a:lnTo>
                  <a:lnTo>
                    <a:pt x="0" y="0"/>
                  </a:lnTo>
                  <a:close/>
                </a:path>
              </a:pathLst>
            </a:custGeom>
            <a:solidFill>
              <a:srgbClr val="54CDE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 name="任意多边形 4"/>
            <p:cNvSpPr/>
            <p:nvPr/>
          </p:nvSpPr>
          <p:spPr>
            <a:xfrm>
              <a:off x="3240" y="7519"/>
              <a:ext cx="15979" cy="3396"/>
            </a:xfrm>
            <a:custGeom>
              <a:avLst/>
              <a:gdLst>
                <a:gd name="connisteX0" fmla="*/ 0 w 11665305"/>
                <a:gd name="connsiteY0" fmla="*/ 2268850 h 3276923"/>
                <a:gd name="connisteX1" fmla="*/ 3895725 w 11665305"/>
                <a:gd name="connsiteY1" fmla="*/ 1468750 h 3276923"/>
                <a:gd name="connisteX2" fmla="*/ 7200900 w 11665305"/>
                <a:gd name="connsiteY2" fmla="*/ 259075 h 3276923"/>
                <a:gd name="connisteX3" fmla="*/ 10467975 w 11665305"/>
                <a:gd name="connsiteY3" fmla="*/ 78100 h 3276923"/>
                <a:gd name="connisteX4" fmla="*/ 11487150 w 11665305"/>
                <a:gd name="connsiteY4" fmla="*/ 963925 h 3276923"/>
                <a:gd name="connisteX5" fmla="*/ 11163300 w 11665305"/>
                <a:gd name="connsiteY5" fmla="*/ 2573650 h 3276923"/>
                <a:gd name="connisteX6" fmla="*/ 7648575 w 11665305"/>
                <a:gd name="connsiteY6" fmla="*/ 3268975 h 3276923"/>
                <a:gd name="connisteX7" fmla="*/ 76200 w 11665305"/>
                <a:gd name="connsiteY7" fmla="*/ 2268850 h 327692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5979" h="3381">
                  <a:moveTo>
                    <a:pt x="13806" y="0"/>
                  </a:moveTo>
                  <a:cubicBezTo>
                    <a:pt x="14387" y="1"/>
                    <a:pt x="14920" y="43"/>
                    <a:pt x="15405" y="123"/>
                  </a:cubicBezTo>
                  <a:cubicBezTo>
                    <a:pt x="15627" y="159"/>
                    <a:pt x="15813" y="200"/>
                    <a:pt x="15970" y="247"/>
                  </a:cubicBezTo>
                  <a:lnTo>
                    <a:pt x="15979" y="249"/>
                  </a:lnTo>
                  <a:lnTo>
                    <a:pt x="15979" y="3381"/>
                  </a:lnTo>
                  <a:lnTo>
                    <a:pt x="0" y="3381"/>
                  </a:lnTo>
                  <a:lnTo>
                    <a:pt x="33" y="3375"/>
                  </a:lnTo>
                  <a:cubicBezTo>
                    <a:pt x="1385" y="3139"/>
                    <a:pt x="3354" y="2788"/>
                    <a:pt x="5055" y="2313"/>
                  </a:cubicBezTo>
                  <a:cubicBezTo>
                    <a:pt x="7323" y="1680"/>
                    <a:pt x="8190" y="846"/>
                    <a:pt x="10260" y="408"/>
                  </a:cubicBezTo>
                  <a:cubicBezTo>
                    <a:pt x="11586" y="127"/>
                    <a:pt x="12771" y="-2"/>
                    <a:pt x="13806" y="0"/>
                  </a:cubicBezTo>
                  <a:close/>
                </a:path>
              </a:pathLst>
            </a:custGeom>
            <a:solidFill>
              <a:srgbClr val="27AA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 name="任意多边形 6"/>
            <p:cNvSpPr/>
            <p:nvPr/>
          </p:nvSpPr>
          <p:spPr>
            <a:xfrm>
              <a:off x="10768" y="8994"/>
              <a:ext cx="8440" cy="1921"/>
            </a:xfrm>
            <a:custGeom>
              <a:avLst/>
              <a:gdLst>
                <a:gd name="connisteX0" fmla="*/ 324559 w 6115263"/>
                <a:gd name="connsiteY0" fmla="*/ 2310327 h 2910604"/>
                <a:gd name="connisteX1" fmla="*/ 505534 w 6115263"/>
                <a:gd name="connsiteY1" fmla="*/ 1357827 h 2910604"/>
                <a:gd name="connisteX2" fmla="*/ 2467684 w 6115263"/>
                <a:gd name="connsiteY2" fmla="*/ 672027 h 2910604"/>
                <a:gd name="connisteX3" fmla="*/ 4734634 w 6115263"/>
                <a:gd name="connsiteY3" fmla="*/ 557727 h 2910604"/>
                <a:gd name="connisteX4" fmla="*/ 5868109 w 6115263"/>
                <a:gd name="connsiteY4" fmla="*/ 14802 h 2910604"/>
                <a:gd name="connisteX5" fmla="*/ 6077659 w 6115263"/>
                <a:gd name="connsiteY5" fmla="*/ 1100652 h 2910604"/>
                <a:gd name="connisteX6" fmla="*/ 5506159 w 6115263"/>
                <a:gd name="connsiteY6" fmla="*/ 2348427 h 2910604"/>
                <a:gd name="connisteX7" fmla="*/ 3563059 w 6115263"/>
                <a:gd name="connsiteY7" fmla="*/ 2910402 h 2910604"/>
                <a:gd name="connisteX8" fmla="*/ 324559 w 6115263"/>
                <a:gd name="connsiteY8" fmla="*/ 2310327 h 29106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440" h="1786">
                  <a:moveTo>
                    <a:pt x="8440" y="0"/>
                  </a:moveTo>
                  <a:lnTo>
                    <a:pt x="8440" y="1786"/>
                  </a:lnTo>
                  <a:lnTo>
                    <a:pt x="0" y="1786"/>
                  </a:lnTo>
                  <a:lnTo>
                    <a:pt x="49" y="1751"/>
                  </a:lnTo>
                  <a:cubicBezTo>
                    <a:pt x="785" y="1235"/>
                    <a:pt x="1966" y="923"/>
                    <a:pt x="3418" y="671"/>
                  </a:cubicBezTo>
                  <a:cubicBezTo>
                    <a:pt x="4870" y="419"/>
                    <a:pt x="6142" y="698"/>
                    <a:pt x="7310" y="491"/>
                  </a:cubicBezTo>
                  <a:cubicBezTo>
                    <a:pt x="7822" y="400"/>
                    <a:pt x="8171" y="191"/>
                    <a:pt x="8440" y="0"/>
                  </a:cubicBezTo>
                  <a:lnTo>
                    <a:pt x="8440" y="0"/>
                  </a:lnTo>
                  <a:close/>
                </a:path>
              </a:pathLst>
            </a:custGeom>
            <a:solidFill>
              <a:srgbClr val="2A46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4" name="组合 3"/>
          <p:cNvGrpSpPr/>
          <p:nvPr/>
        </p:nvGrpSpPr>
        <p:grpSpPr>
          <a:xfrm>
            <a:off x="1805646" y="530330"/>
            <a:ext cx="5532708" cy="1800000"/>
            <a:chOff x="2022225" y="360990"/>
            <a:chExt cx="5532708" cy="1800000"/>
          </a:xfrm>
        </p:grpSpPr>
        <p:cxnSp>
          <p:nvCxnSpPr>
            <p:cNvPr id="16" name="直线连接符 7"/>
            <p:cNvCxnSpPr/>
            <p:nvPr/>
          </p:nvCxnSpPr>
          <p:spPr>
            <a:xfrm>
              <a:off x="4508411" y="552096"/>
              <a:ext cx="0" cy="1573107"/>
            </a:xfrm>
            <a:prstGeom prst="line">
              <a:avLst/>
            </a:prstGeom>
            <a:ln w="3175">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17" name="íśļîde"/>
            <p:cNvSpPr/>
            <p:nvPr/>
          </p:nvSpPr>
          <p:spPr bwMode="auto">
            <a:xfrm>
              <a:off x="2022225" y="360990"/>
              <a:ext cx="1800250" cy="1800000"/>
            </a:xfrm>
            <a:custGeom>
              <a:avLst/>
              <a:gdLst>
                <a:gd name="T0" fmla="*/ 91 w 703"/>
                <a:gd name="T1" fmla="*/ 244 h 702"/>
                <a:gd name="T2" fmla="*/ 73 w 703"/>
                <a:gd name="T3" fmla="*/ 303 h 702"/>
                <a:gd name="T4" fmla="*/ 57 w 703"/>
                <a:gd name="T5" fmla="*/ 303 h 702"/>
                <a:gd name="T6" fmla="*/ 52 w 703"/>
                <a:gd name="T7" fmla="*/ 338 h 702"/>
                <a:gd name="T8" fmla="*/ 56 w 703"/>
                <a:gd name="T9" fmla="*/ 325 h 702"/>
                <a:gd name="T10" fmla="*/ 72 w 703"/>
                <a:gd name="T11" fmla="*/ 383 h 702"/>
                <a:gd name="T12" fmla="*/ 43 w 703"/>
                <a:gd name="T13" fmla="*/ 420 h 702"/>
                <a:gd name="T14" fmla="*/ 65 w 703"/>
                <a:gd name="T15" fmla="*/ 439 h 702"/>
                <a:gd name="T16" fmla="*/ 60 w 703"/>
                <a:gd name="T17" fmla="*/ 474 h 702"/>
                <a:gd name="T18" fmla="*/ 103 w 703"/>
                <a:gd name="T19" fmla="*/ 529 h 702"/>
                <a:gd name="T20" fmla="*/ 117 w 703"/>
                <a:gd name="T21" fmla="*/ 504 h 702"/>
                <a:gd name="T22" fmla="*/ 89 w 703"/>
                <a:gd name="T23" fmla="*/ 517 h 702"/>
                <a:gd name="T24" fmla="*/ 128 w 703"/>
                <a:gd name="T25" fmla="*/ 573 h 702"/>
                <a:gd name="T26" fmla="*/ 158 w 703"/>
                <a:gd name="T27" fmla="*/ 600 h 702"/>
                <a:gd name="T28" fmla="*/ 178 w 703"/>
                <a:gd name="T29" fmla="*/ 600 h 702"/>
                <a:gd name="T30" fmla="*/ 188 w 703"/>
                <a:gd name="T31" fmla="*/ 584 h 702"/>
                <a:gd name="T32" fmla="*/ 193 w 703"/>
                <a:gd name="T33" fmla="*/ 624 h 702"/>
                <a:gd name="T34" fmla="*/ 327 w 703"/>
                <a:gd name="T35" fmla="*/ 661 h 702"/>
                <a:gd name="T36" fmla="*/ 339 w 703"/>
                <a:gd name="T37" fmla="*/ 634 h 702"/>
                <a:gd name="T38" fmla="*/ 327 w 703"/>
                <a:gd name="T39" fmla="*/ 648 h 702"/>
                <a:gd name="T40" fmla="*/ 370 w 703"/>
                <a:gd name="T41" fmla="*/ 635 h 702"/>
                <a:gd name="T42" fmla="*/ 383 w 703"/>
                <a:gd name="T43" fmla="*/ 661 h 702"/>
                <a:gd name="T44" fmla="*/ 414 w 703"/>
                <a:gd name="T45" fmla="*/ 634 h 702"/>
                <a:gd name="T46" fmla="*/ 420 w 703"/>
                <a:gd name="T47" fmla="*/ 643 h 702"/>
                <a:gd name="T48" fmla="*/ 485 w 703"/>
                <a:gd name="T49" fmla="*/ 631 h 702"/>
                <a:gd name="T50" fmla="*/ 517 w 703"/>
                <a:gd name="T51" fmla="*/ 578 h 702"/>
                <a:gd name="T52" fmla="*/ 579 w 703"/>
                <a:gd name="T53" fmla="*/ 569 h 702"/>
                <a:gd name="T54" fmla="*/ 610 w 703"/>
                <a:gd name="T55" fmla="*/ 459 h 702"/>
                <a:gd name="T56" fmla="*/ 623 w 703"/>
                <a:gd name="T57" fmla="*/ 422 h 702"/>
                <a:gd name="T58" fmla="*/ 641 w 703"/>
                <a:gd name="T59" fmla="*/ 430 h 702"/>
                <a:gd name="T60" fmla="*/ 635 w 703"/>
                <a:gd name="T61" fmla="*/ 437 h 702"/>
                <a:gd name="T62" fmla="*/ 644 w 703"/>
                <a:gd name="T63" fmla="*/ 387 h 702"/>
                <a:gd name="T64" fmla="*/ 642 w 703"/>
                <a:gd name="T65" fmla="*/ 383 h 702"/>
                <a:gd name="T66" fmla="*/ 632 w 703"/>
                <a:gd name="T67" fmla="*/ 333 h 702"/>
                <a:gd name="T68" fmla="*/ 634 w 703"/>
                <a:gd name="T69" fmla="*/ 246 h 702"/>
                <a:gd name="T70" fmla="*/ 351 w 703"/>
                <a:gd name="T71" fmla="*/ 597 h 702"/>
                <a:gd name="T72" fmla="*/ 351 w 703"/>
                <a:gd name="T73" fmla="*/ 6 h 702"/>
                <a:gd name="T74" fmla="*/ 299 w 703"/>
                <a:gd name="T75" fmla="*/ 53 h 702"/>
                <a:gd name="T76" fmla="*/ 280 w 703"/>
                <a:gd name="T77" fmla="*/ 87 h 702"/>
                <a:gd name="T78" fmla="*/ 328 w 703"/>
                <a:gd name="T79" fmla="*/ 72 h 702"/>
                <a:gd name="T80" fmla="*/ 429 w 703"/>
                <a:gd name="T81" fmla="*/ 73 h 702"/>
                <a:gd name="T82" fmla="*/ 442 w 703"/>
                <a:gd name="T83" fmla="*/ 84 h 702"/>
                <a:gd name="T84" fmla="*/ 161 w 703"/>
                <a:gd name="T85" fmla="*/ 105 h 702"/>
                <a:gd name="T86" fmla="*/ 168 w 703"/>
                <a:gd name="T87" fmla="*/ 139 h 702"/>
                <a:gd name="T88" fmla="*/ 190 w 703"/>
                <a:gd name="T89" fmla="*/ 145 h 702"/>
                <a:gd name="T90" fmla="*/ 209 w 703"/>
                <a:gd name="T91" fmla="*/ 117 h 702"/>
                <a:gd name="T92" fmla="*/ 175 w 703"/>
                <a:gd name="T93" fmla="*/ 120 h 702"/>
                <a:gd name="T94" fmla="*/ 179 w 703"/>
                <a:gd name="T95" fmla="*/ 121 h 702"/>
                <a:gd name="T96" fmla="*/ 549 w 703"/>
                <a:gd name="T97" fmla="*/ 96 h 702"/>
                <a:gd name="T98" fmla="*/ 538 w 703"/>
                <a:gd name="T99" fmla="*/ 116 h 702"/>
                <a:gd name="T100" fmla="*/ 566 w 703"/>
                <a:gd name="T101" fmla="*/ 137 h 702"/>
                <a:gd name="T102" fmla="*/ 555 w 703"/>
                <a:gd name="T103" fmla="*/ 118 h 702"/>
                <a:gd name="T104" fmla="*/ 548 w 703"/>
                <a:gd name="T105" fmla="*/ 105 h 702"/>
                <a:gd name="T106" fmla="*/ 552 w 703"/>
                <a:gd name="T107" fmla="*/ 109 h 702"/>
                <a:gd name="T108" fmla="*/ 534 w 703"/>
                <a:gd name="T109" fmla="*/ 137 h 702"/>
                <a:gd name="T110" fmla="*/ 542 w 703"/>
                <a:gd name="T111" fmla="*/ 144 h 702"/>
                <a:gd name="T112" fmla="*/ 351 w 703"/>
                <a:gd name="T113" fmla="*/ 584 h 702"/>
                <a:gd name="T114" fmla="*/ 239 w 703"/>
                <a:gd name="T115" fmla="*/ 457 h 702"/>
                <a:gd name="T116" fmla="*/ 390 w 703"/>
                <a:gd name="T117" fmla="*/ 52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3" h="702">
                  <a:moveTo>
                    <a:pt x="351" y="118"/>
                  </a:moveTo>
                  <a:cubicBezTo>
                    <a:pt x="480" y="118"/>
                    <a:pt x="584" y="223"/>
                    <a:pt x="584" y="351"/>
                  </a:cubicBezTo>
                  <a:cubicBezTo>
                    <a:pt x="584" y="367"/>
                    <a:pt x="583" y="382"/>
                    <a:pt x="580" y="397"/>
                  </a:cubicBezTo>
                  <a:cubicBezTo>
                    <a:pt x="454" y="209"/>
                    <a:pt x="454" y="209"/>
                    <a:pt x="454" y="209"/>
                  </a:cubicBezTo>
                  <a:cubicBezTo>
                    <a:pt x="406" y="257"/>
                    <a:pt x="406" y="257"/>
                    <a:pt x="406" y="257"/>
                  </a:cubicBezTo>
                  <a:cubicBezTo>
                    <a:pt x="357" y="177"/>
                    <a:pt x="357" y="177"/>
                    <a:pt x="357" y="177"/>
                  </a:cubicBezTo>
                  <a:cubicBezTo>
                    <a:pt x="309" y="257"/>
                    <a:pt x="309" y="257"/>
                    <a:pt x="309" y="257"/>
                  </a:cubicBezTo>
                  <a:cubicBezTo>
                    <a:pt x="262" y="210"/>
                    <a:pt x="262" y="210"/>
                    <a:pt x="262" y="210"/>
                  </a:cubicBezTo>
                  <a:cubicBezTo>
                    <a:pt x="125" y="404"/>
                    <a:pt x="125" y="404"/>
                    <a:pt x="125" y="404"/>
                  </a:cubicBezTo>
                  <a:cubicBezTo>
                    <a:pt x="121" y="387"/>
                    <a:pt x="119" y="369"/>
                    <a:pt x="119" y="351"/>
                  </a:cubicBezTo>
                  <a:cubicBezTo>
                    <a:pt x="119" y="223"/>
                    <a:pt x="223" y="118"/>
                    <a:pt x="351" y="118"/>
                  </a:cubicBezTo>
                  <a:close/>
                  <a:moveTo>
                    <a:pt x="58" y="233"/>
                  </a:moveTo>
                  <a:cubicBezTo>
                    <a:pt x="91" y="244"/>
                    <a:pt x="91" y="244"/>
                    <a:pt x="91" y="244"/>
                  </a:cubicBezTo>
                  <a:cubicBezTo>
                    <a:pt x="89" y="249"/>
                    <a:pt x="89" y="249"/>
                    <a:pt x="89" y="249"/>
                  </a:cubicBezTo>
                  <a:cubicBezTo>
                    <a:pt x="58" y="257"/>
                    <a:pt x="58" y="257"/>
                    <a:pt x="58" y="257"/>
                  </a:cubicBezTo>
                  <a:cubicBezTo>
                    <a:pt x="83" y="266"/>
                    <a:pt x="83" y="266"/>
                    <a:pt x="83" y="266"/>
                  </a:cubicBezTo>
                  <a:cubicBezTo>
                    <a:pt x="82" y="270"/>
                    <a:pt x="82" y="270"/>
                    <a:pt x="82" y="270"/>
                  </a:cubicBezTo>
                  <a:cubicBezTo>
                    <a:pt x="49" y="259"/>
                    <a:pt x="49" y="259"/>
                    <a:pt x="49" y="259"/>
                  </a:cubicBezTo>
                  <a:cubicBezTo>
                    <a:pt x="51" y="254"/>
                    <a:pt x="51" y="254"/>
                    <a:pt x="51" y="254"/>
                  </a:cubicBezTo>
                  <a:cubicBezTo>
                    <a:pt x="82" y="246"/>
                    <a:pt x="82" y="246"/>
                    <a:pt x="82" y="246"/>
                  </a:cubicBezTo>
                  <a:cubicBezTo>
                    <a:pt x="57" y="237"/>
                    <a:pt x="57" y="237"/>
                    <a:pt x="57" y="237"/>
                  </a:cubicBezTo>
                  <a:cubicBezTo>
                    <a:pt x="58" y="233"/>
                    <a:pt x="58" y="233"/>
                    <a:pt x="58" y="233"/>
                  </a:cubicBezTo>
                  <a:close/>
                  <a:moveTo>
                    <a:pt x="61" y="275"/>
                  </a:moveTo>
                  <a:cubicBezTo>
                    <a:pt x="67" y="276"/>
                    <a:pt x="71" y="279"/>
                    <a:pt x="74" y="282"/>
                  </a:cubicBezTo>
                  <a:cubicBezTo>
                    <a:pt x="76" y="286"/>
                    <a:pt x="77" y="290"/>
                    <a:pt x="76" y="295"/>
                  </a:cubicBezTo>
                  <a:cubicBezTo>
                    <a:pt x="76" y="298"/>
                    <a:pt x="75" y="301"/>
                    <a:pt x="73" y="303"/>
                  </a:cubicBezTo>
                  <a:cubicBezTo>
                    <a:pt x="71" y="305"/>
                    <a:pt x="68" y="307"/>
                    <a:pt x="65" y="308"/>
                  </a:cubicBezTo>
                  <a:cubicBezTo>
                    <a:pt x="62" y="309"/>
                    <a:pt x="59" y="309"/>
                    <a:pt x="56" y="308"/>
                  </a:cubicBezTo>
                  <a:cubicBezTo>
                    <a:pt x="52" y="307"/>
                    <a:pt x="49" y="306"/>
                    <a:pt x="47" y="304"/>
                  </a:cubicBezTo>
                  <a:cubicBezTo>
                    <a:pt x="45" y="303"/>
                    <a:pt x="43" y="300"/>
                    <a:pt x="42" y="297"/>
                  </a:cubicBezTo>
                  <a:cubicBezTo>
                    <a:pt x="41" y="295"/>
                    <a:pt x="41" y="292"/>
                    <a:pt x="41" y="289"/>
                  </a:cubicBezTo>
                  <a:cubicBezTo>
                    <a:pt x="42" y="286"/>
                    <a:pt x="43" y="283"/>
                    <a:pt x="45" y="281"/>
                  </a:cubicBezTo>
                  <a:cubicBezTo>
                    <a:pt x="47" y="278"/>
                    <a:pt x="50" y="277"/>
                    <a:pt x="52" y="276"/>
                  </a:cubicBezTo>
                  <a:cubicBezTo>
                    <a:pt x="55" y="275"/>
                    <a:pt x="58" y="275"/>
                    <a:pt x="61" y="275"/>
                  </a:cubicBezTo>
                  <a:close/>
                  <a:moveTo>
                    <a:pt x="60" y="280"/>
                  </a:moveTo>
                  <a:cubicBezTo>
                    <a:pt x="56" y="279"/>
                    <a:pt x="53" y="280"/>
                    <a:pt x="50" y="282"/>
                  </a:cubicBezTo>
                  <a:cubicBezTo>
                    <a:pt x="47" y="283"/>
                    <a:pt x="46" y="286"/>
                    <a:pt x="45" y="289"/>
                  </a:cubicBezTo>
                  <a:cubicBezTo>
                    <a:pt x="44" y="293"/>
                    <a:pt x="45" y="296"/>
                    <a:pt x="47" y="298"/>
                  </a:cubicBezTo>
                  <a:cubicBezTo>
                    <a:pt x="49" y="301"/>
                    <a:pt x="52" y="303"/>
                    <a:pt x="57" y="303"/>
                  </a:cubicBezTo>
                  <a:cubicBezTo>
                    <a:pt x="60" y="304"/>
                    <a:pt x="62" y="304"/>
                    <a:pt x="64" y="303"/>
                  </a:cubicBezTo>
                  <a:cubicBezTo>
                    <a:pt x="66" y="303"/>
                    <a:pt x="68" y="302"/>
                    <a:pt x="70" y="300"/>
                  </a:cubicBezTo>
                  <a:cubicBezTo>
                    <a:pt x="71" y="298"/>
                    <a:pt x="72" y="297"/>
                    <a:pt x="73" y="294"/>
                  </a:cubicBezTo>
                  <a:cubicBezTo>
                    <a:pt x="73" y="291"/>
                    <a:pt x="73" y="288"/>
                    <a:pt x="71" y="285"/>
                  </a:cubicBezTo>
                  <a:cubicBezTo>
                    <a:pt x="69" y="283"/>
                    <a:pt x="65" y="281"/>
                    <a:pt x="60" y="280"/>
                  </a:cubicBezTo>
                  <a:close/>
                  <a:moveTo>
                    <a:pt x="38" y="318"/>
                  </a:moveTo>
                  <a:cubicBezTo>
                    <a:pt x="72" y="321"/>
                    <a:pt x="72" y="321"/>
                    <a:pt x="72" y="321"/>
                  </a:cubicBezTo>
                  <a:cubicBezTo>
                    <a:pt x="71" y="337"/>
                    <a:pt x="71" y="337"/>
                    <a:pt x="71" y="337"/>
                  </a:cubicBezTo>
                  <a:cubicBezTo>
                    <a:pt x="70" y="340"/>
                    <a:pt x="70" y="342"/>
                    <a:pt x="69" y="344"/>
                  </a:cubicBezTo>
                  <a:cubicBezTo>
                    <a:pt x="68" y="345"/>
                    <a:pt x="67" y="346"/>
                    <a:pt x="65" y="347"/>
                  </a:cubicBezTo>
                  <a:cubicBezTo>
                    <a:pt x="64" y="348"/>
                    <a:pt x="62" y="348"/>
                    <a:pt x="60" y="348"/>
                  </a:cubicBezTo>
                  <a:cubicBezTo>
                    <a:pt x="58" y="348"/>
                    <a:pt x="56" y="347"/>
                    <a:pt x="54" y="345"/>
                  </a:cubicBezTo>
                  <a:cubicBezTo>
                    <a:pt x="53" y="344"/>
                    <a:pt x="52" y="341"/>
                    <a:pt x="52" y="338"/>
                  </a:cubicBezTo>
                  <a:cubicBezTo>
                    <a:pt x="51" y="339"/>
                    <a:pt x="50" y="340"/>
                    <a:pt x="50" y="340"/>
                  </a:cubicBezTo>
                  <a:cubicBezTo>
                    <a:pt x="48" y="341"/>
                    <a:pt x="47" y="343"/>
                    <a:pt x="45" y="344"/>
                  </a:cubicBezTo>
                  <a:cubicBezTo>
                    <a:pt x="35" y="349"/>
                    <a:pt x="35" y="349"/>
                    <a:pt x="35" y="349"/>
                  </a:cubicBezTo>
                  <a:cubicBezTo>
                    <a:pt x="35" y="343"/>
                    <a:pt x="35" y="343"/>
                    <a:pt x="35" y="343"/>
                  </a:cubicBezTo>
                  <a:cubicBezTo>
                    <a:pt x="43" y="339"/>
                    <a:pt x="43" y="339"/>
                    <a:pt x="43" y="339"/>
                  </a:cubicBezTo>
                  <a:cubicBezTo>
                    <a:pt x="45" y="338"/>
                    <a:pt x="47" y="337"/>
                    <a:pt x="48" y="336"/>
                  </a:cubicBezTo>
                  <a:cubicBezTo>
                    <a:pt x="49" y="336"/>
                    <a:pt x="50" y="335"/>
                    <a:pt x="50" y="334"/>
                  </a:cubicBezTo>
                  <a:cubicBezTo>
                    <a:pt x="51" y="334"/>
                    <a:pt x="51" y="333"/>
                    <a:pt x="52" y="332"/>
                  </a:cubicBezTo>
                  <a:cubicBezTo>
                    <a:pt x="52" y="332"/>
                    <a:pt x="52" y="331"/>
                    <a:pt x="52" y="330"/>
                  </a:cubicBezTo>
                  <a:cubicBezTo>
                    <a:pt x="52" y="324"/>
                    <a:pt x="52" y="324"/>
                    <a:pt x="52" y="324"/>
                  </a:cubicBezTo>
                  <a:cubicBezTo>
                    <a:pt x="37" y="323"/>
                    <a:pt x="37" y="323"/>
                    <a:pt x="37" y="323"/>
                  </a:cubicBezTo>
                  <a:cubicBezTo>
                    <a:pt x="38" y="318"/>
                    <a:pt x="38" y="318"/>
                    <a:pt x="38" y="318"/>
                  </a:cubicBezTo>
                  <a:close/>
                  <a:moveTo>
                    <a:pt x="56" y="325"/>
                  </a:moveTo>
                  <a:cubicBezTo>
                    <a:pt x="56" y="335"/>
                    <a:pt x="56" y="335"/>
                    <a:pt x="56" y="335"/>
                  </a:cubicBezTo>
                  <a:cubicBezTo>
                    <a:pt x="55" y="337"/>
                    <a:pt x="55" y="338"/>
                    <a:pt x="56" y="339"/>
                  </a:cubicBezTo>
                  <a:cubicBezTo>
                    <a:pt x="56" y="341"/>
                    <a:pt x="57" y="342"/>
                    <a:pt x="58" y="342"/>
                  </a:cubicBezTo>
                  <a:cubicBezTo>
                    <a:pt x="58" y="343"/>
                    <a:pt x="59" y="343"/>
                    <a:pt x="61" y="343"/>
                  </a:cubicBezTo>
                  <a:cubicBezTo>
                    <a:pt x="62" y="344"/>
                    <a:pt x="64" y="343"/>
                    <a:pt x="65" y="342"/>
                  </a:cubicBezTo>
                  <a:cubicBezTo>
                    <a:pt x="66" y="341"/>
                    <a:pt x="67" y="339"/>
                    <a:pt x="67" y="337"/>
                  </a:cubicBezTo>
                  <a:cubicBezTo>
                    <a:pt x="68" y="326"/>
                    <a:pt x="68" y="326"/>
                    <a:pt x="68" y="326"/>
                  </a:cubicBezTo>
                  <a:cubicBezTo>
                    <a:pt x="56" y="325"/>
                    <a:pt x="56" y="325"/>
                    <a:pt x="56" y="325"/>
                  </a:cubicBezTo>
                  <a:close/>
                  <a:moveTo>
                    <a:pt x="36" y="369"/>
                  </a:moveTo>
                  <a:cubicBezTo>
                    <a:pt x="67" y="367"/>
                    <a:pt x="67" y="367"/>
                    <a:pt x="67" y="367"/>
                  </a:cubicBezTo>
                  <a:cubicBezTo>
                    <a:pt x="66" y="356"/>
                    <a:pt x="66" y="356"/>
                    <a:pt x="66" y="356"/>
                  </a:cubicBezTo>
                  <a:cubicBezTo>
                    <a:pt x="70" y="355"/>
                    <a:pt x="70" y="355"/>
                    <a:pt x="70" y="355"/>
                  </a:cubicBezTo>
                  <a:cubicBezTo>
                    <a:pt x="72" y="383"/>
                    <a:pt x="72" y="383"/>
                    <a:pt x="72" y="383"/>
                  </a:cubicBezTo>
                  <a:cubicBezTo>
                    <a:pt x="68" y="383"/>
                    <a:pt x="68" y="383"/>
                    <a:pt x="68" y="383"/>
                  </a:cubicBezTo>
                  <a:cubicBezTo>
                    <a:pt x="67" y="372"/>
                    <a:pt x="67" y="372"/>
                    <a:pt x="67" y="372"/>
                  </a:cubicBezTo>
                  <a:cubicBezTo>
                    <a:pt x="36" y="374"/>
                    <a:pt x="36" y="374"/>
                    <a:pt x="36" y="374"/>
                  </a:cubicBezTo>
                  <a:cubicBezTo>
                    <a:pt x="36" y="369"/>
                    <a:pt x="36" y="369"/>
                    <a:pt x="36" y="369"/>
                  </a:cubicBezTo>
                  <a:close/>
                  <a:moveTo>
                    <a:pt x="39" y="398"/>
                  </a:moveTo>
                  <a:cubicBezTo>
                    <a:pt x="74" y="392"/>
                    <a:pt x="74" y="392"/>
                    <a:pt x="74" y="392"/>
                  </a:cubicBezTo>
                  <a:cubicBezTo>
                    <a:pt x="74" y="397"/>
                    <a:pt x="74" y="397"/>
                    <a:pt x="74" y="397"/>
                  </a:cubicBezTo>
                  <a:cubicBezTo>
                    <a:pt x="60" y="399"/>
                    <a:pt x="60" y="399"/>
                    <a:pt x="60" y="399"/>
                  </a:cubicBezTo>
                  <a:cubicBezTo>
                    <a:pt x="63" y="417"/>
                    <a:pt x="63" y="417"/>
                    <a:pt x="63" y="417"/>
                  </a:cubicBezTo>
                  <a:cubicBezTo>
                    <a:pt x="77" y="415"/>
                    <a:pt x="77" y="415"/>
                    <a:pt x="77" y="415"/>
                  </a:cubicBezTo>
                  <a:cubicBezTo>
                    <a:pt x="78" y="419"/>
                    <a:pt x="78" y="419"/>
                    <a:pt x="78" y="419"/>
                  </a:cubicBezTo>
                  <a:cubicBezTo>
                    <a:pt x="44" y="424"/>
                    <a:pt x="44" y="424"/>
                    <a:pt x="44" y="424"/>
                  </a:cubicBezTo>
                  <a:cubicBezTo>
                    <a:pt x="43" y="420"/>
                    <a:pt x="43" y="420"/>
                    <a:pt x="43" y="420"/>
                  </a:cubicBezTo>
                  <a:cubicBezTo>
                    <a:pt x="59" y="417"/>
                    <a:pt x="59" y="417"/>
                    <a:pt x="59" y="417"/>
                  </a:cubicBezTo>
                  <a:cubicBezTo>
                    <a:pt x="56" y="400"/>
                    <a:pt x="56" y="400"/>
                    <a:pt x="56" y="400"/>
                  </a:cubicBezTo>
                  <a:cubicBezTo>
                    <a:pt x="40" y="402"/>
                    <a:pt x="40" y="402"/>
                    <a:pt x="40" y="402"/>
                  </a:cubicBezTo>
                  <a:cubicBezTo>
                    <a:pt x="39" y="398"/>
                    <a:pt x="39" y="398"/>
                    <a:pt x="39" y="398"/>
                  </a:cubicBezTo>
                  <a:close/>
                  <a:moveTo>
                    <a:pt x="48" y="440"/>
                  </a:moveTo>
                  <a:cubicBezTo>
                    <a:pt x="81" y="429"/>
                    <a:pt x="81" y="429"/>
                    <a:pt x="81" y="429"/>
                  </a:cubicBezTo>
                  <a:cubicBezTo>
                    <a:pt x="89" y="453"/>
                    <a:pt x="89" y="453"/>
                    <a:pt x="89" y="453"/>
                  </a:cubicBezTo>
                  <a:cubicBezTo>
                    <a:pt x="85" y="454"/>
                    <a:pt x="85" y="454"/>
                    <a:pt x="85" y="454"/>
                  </a:cubicBezTo>
                  <a:cubicBezTo>
                    <a:pt x="79" y="434"/>
                    <a:pt x="79" y="434"/>
                    <a:pt x="79" y="434"/>
                  </a:cubicBezTo>
                  <a:cubicBezTo>
                    <a:pt x="69" y="438"/>
                    <a:pt x="69" y="438"/>
                    <a:pt x="69" y="438"/>
                  </a:cubicBezTo>
                  <a:cubicBezTo>
                    <a:pt x="75" y="456"/>
                    <a:pt x="75" y="456"/>
                    <a:pt x="75" y="456"/>
                  </a:cubicBezTo>
                  <a:cubicBezTo>
                    <a:pt x="71" y="457"/>
                    <a:pt x="71" y="457"/>
                    <a:pt x="71" y="457"/>
                  </a:cubicBezTo>
                  <a:cubicBezTo>
                    <a:pt x="65" y="439"/>
                    <a:pt x="65" y="439"/>
                    <a:pt x="65" y="439"/>
                  </a:cubicBezTo>
                  <a:cubicBezTo>
                    <a:pt x="54" y="443"/>
                    <a:pt x="54" y="443"/>
                    <a:pt x="54" y="443"/>
                  </a:cubicBezTo>
                  <a:cubicBezTo>
                    <a:pt x="60" y="463"/>
                    <a:pt x="60" y="463"/>
                    <a:pt x="60" y="463"/>
                  </a:cubicBezTo>
                  <a:cubicBezTo>
                    <a:pt x="56" y="464"/>
                    <a:pt x="56" y="464"/>
                    <a:pt x="56" y="464"/>
                  </a:cubicBezTo>
                  <a:cubicBezTo>
                    <a:pt x="48" y="440"/>
                    <a:pt x="48" y="440"/>
                    <a:pt x="48" y="440"/>
                  </a:cubicBezTo>
                  <a:close/>
                  <a:moveTo>
                    <a:pt x="60" y="474"/>
                  </a:moveTo>
                  <a:cubicBezTo>
                    <a:pt x="97" y="470"/>
                    <a:pt x="97" y="470"/>
                    <a:pt x="97" y="470"/>
                  </a:cubicBezTo>
                  <a:cubicBezTo>
                    <a:pt x="99" y="474"/>
                    <a:pt x="99" y="474"/>
                    <a:pt x="99" y="474"/>
                  </a:cubicBezTo>
                  <a:cubicBezTo>
                    <a:pt x="74" y="502"/>
                    <a:pt x="74" y="502"/>
                    <a:pt x="74" y="502"/>
                  </a:cubicBezTo>
                  <a:cubicBezTo>
                    <a:pt x="72" y="498"/>
                    <a:pt x="72" y="498"/>
                    <a:pt x="72" y="498"/>
                  </a:cubicBezTo>
                  <a:cubicBezTo>
                    <a:pt x="80" y="489"/>
                    <a:pt x="80" y="489"/>
                    <a:pt x="80" y="489"/>
                  </a:cubicBezTo>
                  <a:cubicBezTo>
                    <a:pt x="73" y="476"/>
                    <a:pt x="73" y="476"/>
                    <a:pt x="73" y="476"/>
                  </a:cubicBezTo>
                  <a:cubicBezTo>
                    <a:pt x="62" y="478"/>
                    <a:pt x="62" y="478"/>
                    <a:pt x="62" y="478"/>
                  </a:cubicBezTo>
                  <a:cubicBezTo>
                    <a:pt x="60" y="474"/>
                    <a:pt x="60" y="474"/>
                    <a:pt x="60" y="474"/>
                  </a:cubicBezTo>
                  <a:close/>
                  <a:moveTo>
                    <a:pt x="77" y="476"/>
                  </a:moveTo>
                  <a:cubicBezTo>
                    <a:pt x="82" y="486"/>
                    <a:pt x="82" y="486"/>
                    <a:pt x="82" y="486"/>
                  </a:cubicBezTo>
                  <a:cubicBezTo>
                    <a:pt x="89" y="479"/>
                    <a:pt x="89" y="479"/>
                    <a:pt x="89" y="479"/>
                  </a:cubicBezTo>
                  <a:cubicBezTo>
                    <a:pt x="91" y="477"/>
                    <a:pt x="93" y="475"/>
                    <a:pt x="94" y="473"/>
                  </a:cubicBezTo>
                  <a:cubicBezTo>
                    <a:pt x="92" y="474"/>
                    <a:pt x="90" y="474"/>
                    <a:pt x="88" y="475"/>
                  </a:cubicBezTo>
                  <a:cubicBezTo>
                    <a:pt x="77" y="476"/>
                    <a:pt x="77" y="476"/>
                    <a:pt x="77" y="476"/>
                  </a:cubicBezTo>
                  <a:close/>
                  <a:moveTo>
                    <a:pt x="89" y="505"/>
                  </a:moveTo>
                  <a:cubicBezTo>
                    <a:pt x="87" y="507"/>
                    <a:pt x="86" y="508"/>
                    <a:pt x="85" y="510"/>
                  </a:cubicBezTo>
                  <a:cubicBezTo>
                    <a:pt x="84" y="512"/>
                    <a:pt x="84" y="514"/>
                    <a:pt x="84" y="517"/>
                  </a:cubicBezTo>
                  <a:cubicBezTo>
                    <a:pt x="84" y="519"/>
                    <a:pt x="85" y="521"/>
                    <a:pt x="87" y="524"/>
                  </a:cubicBezTo>
                  <a:cubicBezTo>
                    <a:pt x="88" y="526"/>
                    <a:pt x="90" y="528"/>
                    <a:pt x="92" y="529"/>
                  </a:cubicBezTo>
                  <a:cubicBezTo>
                    <a:pt x="94" y="530"/>
                    <a:pt x="95" y="531"/>
                    <a:pt x="97" y="531"/>
                  </a:cubicBezTo>
                  <a:cubicBezTo>
                    <a:pt x="99" y="531"/>
                    <a:pt x="101" y="530"/>
                    <a:pt x="103" y="529"/>
                  </a:cubicBezTo>
                  <a:cubicBezTo>
                    <a:pt x="104" y="528"/>
                    <a:pt x="105" y="527"/>
                    <a:pt x="106" y="525"/>
                  </a:cubicBezTo>
                  <a:cubicBezTo>
                    <a:pt x="107" y="524"/>
                    <a:pt x="107" y="522"/>
                    <a:pt x="107" y="520"/>
                  </a:cubicBezTo>
                  <a:cubicBezTo>
                    <a:pt x="106" y="518"/>
                    <a:pt x="106" y="516"/>
                    <a:pt x="104" y="512"/>
                  </a:cubicBezTo>
                  <a:cubicBezTo>
                    <a:pt x="103" y="509"/>
                    <a:pt x="103" y="506"/>
                    <a:pt x="103" y="505"/>
                  </a:cubicBezTo>
                  <a:cubicBezTo>
                    <a:pt x="103" y="504"/>
                    <a:pt x="104" y="503"/>
                    <a:pt x="105" y="502"/>
                  </a:cubicBezTo>
                  <a:cubicBezTo>
                    <a:pt x="106" y="502"/>
                    <a:pt x="107" y="501"/>
                    <a:pt x="109" y="502"/>
                  </a:cubicBezTo>
                  <a:cubicBezTo>
                    <a:pt x="110" y="502"/>
                    <a:pt x="112" y="504"/>
                    <a:pt x="113" y="506"/>
                  </a:cubicBezTo>
                  <a:cubicBezTo>
                    <a:pt x="115" y="509"/>
                    <a:pt x="115" y="511"/>
                    <a:pt x="115" y="512"/>
                  </a:cubicBezTo>
                  <a:cubicBezTo>
                    <a:pt x="115" y="514"/>
                    <a:pt x="114" y="516"/>
                    <a:pt x="112" y="517"/>
                  </a:cubicBezTo>
                  <a:cubicBezTo>
                    <a:pt x="115" y="520"/>
                    <a:pt x="115" y="520"/>
                    <a:pt x="115" y="520"/>
                  </a:cubicBezTo>
                  <a:cubicBezTo>
                    <a:pt x="117" y="519"/>
                    <a:pt x="118" y="518"/>
                    <a:pt x="119" y="516"/>
                  </a:cubicBezTo>
                  <a:cubicBezTo>
                    <a:pt x="119" y="514"/>
                    <a:pt x="120" y="512"/>
                    <a:pt x="119" y="510"/>
                  </a:cubicBezTo>
                  <a:cubicBezTo>
                    <a:pt x="119" y="508"/>
                    <a:pt x="118" y="506"/>
                    <a:pt x="117" y="504"/>
                  </a:cubicBezTo>
                  <a:cubicBezTo>
                    <a:pt x="115" y="502"/>
                    <a:pt x="114" y="500"/>
                    <a:pt x="112" y="499"/>
                  </a:cubicBezTo>
                  <a:cubicBezTo>
                    <a:pt x="111" y="498"/>
                    <a:pt x="109" y="497"/>
                    <a:pt x="107" y="497"/>
                  </a:cubicBezTo>
                  <a:cubicBezTo>
                    <a:pt x="105" y="497"/>
                    <a:pt x="104" y="498"/>
                    <a:pt x="102" y="499"/>
                  </a:cubicBezTo>
                  <a:cubicBezTo>
                    <a:pt x="101" y="500"/>
                    <a:pt x="100" y="501"/>
                    <a:pt x="99" y="502"/>
                  </a:cubicBezTo>
                  <a:cubicBezTo>
                    <a:pt x="99" y="503"/>
                    <a:pt x="98" y="505"/>
                    <a:pt x="98" y="507"/>
                  </a:cubicBezTo>
                  <a:cubicBezTo>
                    <a:pt x="99" y="508"/>
                    <a:pt x="99" y="511"/>
                    <a:pt x="100" y="514"/>
                  </a:cubicBezTo>
                  <a:cubicBezTo>
                    <a:pt x="101" y="517"/>
                    <a:pt x="102" y="519"/>
                    <a:pt x="102" y="520"/>
                  </a:cubicBezTo>
                  <a:cubicBezTo>
                    <a:pt x="102" y="521"/>
                    <a:pt x="102" y="523"/>
                    <a:pt x="102" y="523"/>
                  </a:cubicBezTo>
                  <a:cubicBezTo>
                    <a:pt x="102" y="524"/>
                    <a:pt x="101" y="525"/>
                    <a:pt x="100" y="526"/>
                  </a:cubicBezTo>
                  <a:cubicBezTo>
                    <a:pt x="99" y="526"/>
                    <a:pt x="98" y="527"/>
                    <a:pt x="97" y="527"/>
                  </a:cubicBezTo>
                  <a:cubicBezTo>
                    <a:pt x="96" y="526"/>
                    <a:pt x="95" y="526"/>
                    <a:pt x="94" y="525"/>
                  </a:cubicBezTo>
                  <a:cubicBezTo>
                    <a:pt x="92" y="524"/>
                    <a:pt x="91" y="523"/>
                    <a:pt x="90" y="522"/>
                  </a:cubicBezTo>
                  <a:cubicBezTo>
                    <a:pt x="89" y="520"/>
                    <a:pt x="89" y="518"/>
                    <a:pt x="89" y="517"/>
                  </a:cubicBezTo>
                  <a:cubicBezTo>
                    <a:pt x="88" y="515"/>
                    <a:pt x="88" y="513"/>
                    <a:pt x="89" y="512"/>
                  </a:cubicBezTo>
                  <a:cubicBezTo>
                    <a:pt x="89" y="511"/>
                    <a:pt x="90" y="510"/>
                    <a:pt x="92" y="509"/>
                  </a:cubicBezTo>
                  <a:cubicBezTo>
                    <a:pt x="89" y="505"/>
                    <a:pt x="89" y="505"/>
                    <a:pt x="89" y="505"/>
                  </a:cubicBezTo>
                  <a:close/>
                  <a:moveTo>
                    <a:pt x="109" y="552"/>
                  </a:moveTo>
                  <a:cubicBezTo>
                    <a:pt x="132" y="532"/>
                    <a:pt x="132" y="532"/>
                    <a:pt x="132" y="532"/>
                  </a:cubicBezTo>
                  <a:cubicBezTo>
                    <a:pt x="124" y="523"/>
                    <a:pt x="124" y="523"/>
                    <a:pt x="124" y="523"/>
                  </a:cubicBezTo>
                  <a:cubicBezTo>
                    <a:pt x="127" y="521"/>
                    <a:pt x="127" y="521"/>
                    <a:pt x="127" y="521"/>
                  </a:cubicBezTo>
                  <a:cubicBezTo>
                    <a:pt x="145" y="541"/>
                    <a:pt x="145" y="541"/>
                    <a:pt x="145" y="541"/>
                  </a:cubicBezTo>
                  <a:cubicBezTo>
                    <a:pt x="142" y="544"/>
                    <a:pt x="142" y="544"/>
                    <a:pt x="142" y="544"/>
                  </a:cubicBezTo>
                  <a:cubicBezTo>
                    <a:pt x="135" y="536"/>
                    <a:pt x="135" y="536"/>
                    <a:pt x="135" y="536"/>
                  </a:cubicBezTo>
                  <a:cubicBezTo>
                    <a:pt x="112" y="556"/>
                    <a:pt x="112" y="556"/>
                    <a:pt x="112" y="556"/>
                  </a:cubicBezTo>
                  <a:cubicBezTo>
                    <a:pt x="109" y="552"/>
                    <a:pt x="109" y="552"/>
                    <a:pt x="109" y="552"/>
                  </a:cubicBezTo>
                  <a:close/>
                  <a:moveTo>
                    <a:pt x="128" y="573"/>
                  </a:moveTo>
                  <a:cubicBezTo>
                    <a:pt x="146" y="591"/>
                    <a:pt x="146" y="591"/>
                    <a:pt x="146" y="591"/>
                  </a:cubicBezTo>
                  <a:cubicBezTo>
                    <a:pt x="149" y="588"/>
                    <a:pt x="149" y="588"/>
                    <a:pt x="149" y="588"/>
                  </a:cubicBezTo>
                  <a:cubicBezTo>
                    <a:pt x="134" y="574"/>
                    <a:pt x="134" y="574"/>
                    <a:pt x="134" y="574"/>
                  </a:cubicBezTo>
                  <a:cubicBezTo>
                    <a:pt x="142" y="565"/>
                    <a:pt x="142" y="565"/>
                    <a:pt x="142" y="565"/>
                  </a:cubicBezTo>
                  <a:cubicBezTo>
                    <a:pt x="156" y="578"/>
                    <a:pt x="156" y="578"/>
                    <a:pt x="156" y="578"/>
                  </a:cubicBezTo>
                  <a:cubicBezTo>
                    <a:pt x="159" y="575"/>
                    <a:pt x="159" y="575"/>
                    <a:pt x="159" y="575"/>
                  </a:cubicBezTo>
                  <a:cubicBezTo>
                    <a:pt x="145" y="562"/>
                    <a:pt x="145" y="562"/>
                    <a:pt x="145" y="562"/>
                  </a:cubicBezTo>
                  <a:cubicBezTo>
                    <a:pt x="152" y="555"/>
                    <a:pt x="152" y="555"/>
                    <a:pt x="152" y="555"/>
                  </a:cubicBezTo>
                  <a:cubicBezTo>
                    <a:pt x="167" y="569"/>
                    <a:pt x="167" y="569"/>
                    <a:pt x="167" y="569"/>
                  </a:cubicBezTo>
                  <a:cubicBezTo>
                    <a:pt x="170" y="566"/>
                    <a:pt x="170" y="566"/>
                    <a:pt x="170" y="566"/>
                  </a:cubicBezTo>
                  <a:cubicBezTo>
                    <a:pt x="152" y="548"/>
                    <a:pt x="152" y="548"/>
                    <a:pt x="152" y="548"/>
                  </a:cubicBezTo>
                  <a:cubicBezTo>
                    <a:pt x="128" y="573"/>
                    <a:pt x="128" y="573"/>
                    <a:pt x="128" y="573"/>
                  </a:cubicBezTo>
                  <a:close/>
                  <a:moveTo>
                    <a:pt x="158" y="600"/>
                  </a:moveTo>
                  <a:cubicBezTo>
                    <a:pt x="178" y="572"/>
                    <a:pt x="178" y="572"/>
                    <a:pt x="178" y="572"/>
                  </a:cubicBezTo>
                  <a:cubicBezTo>
                    <a:pt x="190" y="581"/>
                    <a:pt x="190" y="581"/>
                    <a:pt x="190" y="581"/>
                  </a:cubicBezTo>
                  <a:cubicBezTo>
                    <a:pt x="193" y="583"/>
                    <a:pt x="195" y="584"/>
                    <a:pt x="195" y="586"/>
                  </a:cubicBezTo>
                  <a:cubicBezTo>
                    <a:pt x="196" y="587"/>
                    <a:pt x="197" y="589"/>
                    <a:pt x="197" y="591"/>
                  </a:cubicBezTo>
                  <a:cubicBezTo>
                    <a:pt x="197" y="593"/>
                    <a:pt x="196" y="594"/>
                    <a:pt x="195" y="596"/>
                  </a:cubicBezTo>
                  <a:cubicBezTo>
                    <a:pt x="193" y="598"/>
                    <a:pt x="191" y="599"/>
                    <a:pt x="189" y="599"/>
                  </a:cubicBezTo>
                  <a:cubicBezTo>
                    <a:pt x="187" y="600"/>
                    <a:pt x="184" y="599"/>
                    <a:pt x="181" y="598"/>
                  </a:cubicBezTo>
                  <a:cubicBezTo>
                    <a:pt x="182" y="599"/>
                    <a:pt x="182" y="600"/>
                    <a:pt x="183" y="601"/>
                  </a:cubicBezTo>
                  <a:cubicBezTo>
                    <a:pt x="183" y="603"/>
                    <a:pt x="183" y="605"/>
                    <a:pt x="183" y="607"/>
                  </a:cubicBezTo>
                  <a:cubicBezTo>
                    <a:pt x="182" y="618"/>
                    <a:pt x="182" y="618"/>
                    <a:pt x="182" y="618"/>
                  </a:cubicBezTo>
                  <a:cubicBezTo>
                    <a:pt x="178" y="614"/>
                    <a:pt x="178" y="614"/>
                    <a:pt x="178" y="614"/>
                  </a:cubicBezTo>
                  <a:cubicBezTo>
                    <a:pt x="178" y="606"/>
                    <a:pt x="178" y="606"/>
                    <a:pt x="178" y="606"/>
                  </a:cubicBezTo>
                  <a:cubicBezTo>
                    <a:pt x="178" y="603"/>
                    <a:pt x="178" y="602"/>
                    <a:pt x="178" y="600"/>
                  </a:cubicBezTo>
                  <a:cubicBezTo>
                    <a:pt x="178" y="599"/>
                    <a:pt x="178" y="598"/>
                    <a:pt x="178" y="597"/>
                  </a:cubicBezTo>
                  <a:cubicBezTo>
                    <a:pt x="177" y="596"/>
                    <a:pt x="177" y="596"/>
                    <a:pt x="177" y="595"/>
                  </a:cubicBezTo>
                  <a:cubicBezTo>
                    <a:pt x="176" y="595"/>
                    <a:pt x="176" y="594"/>
                    <a:pt x="175" y="593"/>
                  </a:cubicBezTo>
                  <a:cubicBezTo>
                    <a:pt x="170" y="590"/>
                    <a:pt x="170" y="590"/>
                    <a:pt x="170" y="590"/>
                  </a:cubicBezTo>
                  <a:cubicBezTo>
                    <a:pt x="161" y="603"/>
                    <a:pt x="161" y="603"/>
                    <a:pt x="161" y="603"/>
                  </a:cubicBezTo>
                  <a:cubicBezTo>
                    <a:pt x="158" y="600"/>
                    <a:pt x="158" y="600"/>
                    <a:pt x="158" y="600"/>
                  </a:cubicBezTo>
                  <a:close/>
                  <a:moveTo>
                    <a:pt x="173" y="587"/>
                  </a:moveTo>
                  <a:cubicBezTo>
                    <a:pt x="181" y="593"/>
                    <a:pt x="181" y="593"/>
                    <a:pt x="181" y="593"/>
                  </a:cubicBezTo>
                  <a:cubicBezTo>
                    <a:pt x="182" y="594"/>
                    <a:pt x="184" y="595"/>
                    <a:pt x="185" y="595"/>
                  </a:cubicBezTo>
                  <a:cubicBezTo>
                    <a:pt x="186" y="595"/>
                    <a:pt x="187" y="595"/>
                    <a:pt x="188" y="595"/>
                  </a:cubicBezTo>
                  <a:cubicBezTo>
                    <a:pt x="189" y="595"/>
                    <a:pt x="190" y="594"/>
                    <a:pt x="191" y="593"/>
                  </a:cubicBezTo>
                  <a:cubicBezTo>
                    <a:pt x="192" y="592"/>
                    <a:pt x="192" y="590"/>
                    <a:pt x="192" y="589"/>
                  </a:cubicBezTo>
                  <a:cubicBezTo>
                    <a:pt x="192" y="587"/>
                    <a:pt x="190" y="586"/>
                    <a:pt x="188" y="584"/>
                  </a:cubicBezTo>
                  <a:cubicBezTo>
                    <a:pt x="179" y="578"/>
                    <a:pt x="179" y="578"/>
                    <a:pt x="179" y="578"/>
                  </a:cubicBezTo>
                  <a:cubicBezTo>
                    <a:pt x="173" y="587"/>
                    <a:pt x="173" y="587"/>
                    <a:pt x="173" y="587"/>
                  </a:cubicBezTo>
                  <a:close/>
                  <a:moveTo>
                    <a:pt x="193" y="624"/>
                  </a:moveTo>
                  <a:cubicBezTo>
                    <a:pt x="197" y="626"/>
                    <a:pt x="197" y="626"/>
                    <a:pt x="197" y="626"/>
                  </a:cubicBezTo>
                  <a:cubicBezTo>
                    <a:pt x="209" y="602"/>
                    <a:pt x="209" y="602"/>
                    <a:pt x="209" y="602"/>
                  </a:cubicBezTo>
                  <a:cubicBezTo>
                    <a:pt x="213" y="635"/>
                    <a:pt x="213" y="635"/>
                    <a:pt x="213" y="635"/>
                  </a:cubicBezTo>
                  <a:cubicBezTo>
                    <a:pt x="217" y="637"/>
                    <a:pt x="217" y="637"/>
                    <a:pt x="217" y="637"/>
                  </a:cubicBezTo>
                  <a:cubicBezTo>
                    <a:pt x="233" y="606"/>
                    <a:pt x="233" y="606"/>
                    <a:pt x="233" y="606"/>
                  </a:cubicBezTo>
                  <a:cubicBezTo>
                    <a:pt x="229" y="604"/>
                    <a:pt x="229" y="604"/>
                    <a:pt x="229" y="604"/>
                  </a:cubicBezTo>
                  <a:cubicBezTo>
                    <a:pt x="216" y="628"/>
                    <a:pt x="216" y="628"/>
                    <a:pt x="216" y="628"/>
                  </a:cubicBezTo>
                  <a:cubicBezTo>
                    <a:pt x="213" y="596"/>
                    <a:pt x="213" y="596"/>
                    <a:pt x="213" y="596"/>
                  </a:cubicBezTo>
                  <a:cubicBezTo>
                    <a:pt x="209" y="594"/>
                    <a:pt x="209" y="594"/>
                    <a:pt x="209" y="594"/>
                  </a:cubicBezTo>
                  <a:cubicBezTo>
                    <a:pt x="193" y="624"/>
                    <a:pt x="193" y="624"/>
                    <a:pt x="193" y="624"/>
                  </a:cubicBezTo>
                  <a:close/>
                  <a:moveTo>
                    <a:pt x="294" y="662"/>
                  </a:moveTo>
                  <a:cubicBezTo>
                    <a:pt x="290" y="661"/>
                    <a:pt x="290" y="661"/>
                    <a:pt x="290" y="661"/>
                  </a:cubicBezTo>
                  <a:cubicBezTo>
                    <a:pt x="295" y="634"/>
                    <a:pt x="295" y="634"/>
                    <a:pt x="295" y="634"/>
                  </a:cubicBezTo>
                  <a:cubicBezTo>
                    <a:pt x="294" y="635"/>
                    <a:pt x="292" y="636"/>
                    <a:pt x="290" y="636"/>
                  </a:cubicBezTo>
                  <a:cubicBezTo>
                    <a:pt x="289" y="637"/>
                    <a:pt x="287" y="637"/>
                    <a:pt x="286" y="638"/>
                  </a:cubicBezTo>
                  <a:cubicBezTo>
                    <a:pt x="286" y="634"/>
                    <a:pt x="286" y="634"/>
                    <a:pt x="286" y="634"/>
                  </a:cubicBezTo>
                  <a:cubicBezTo>
                    <a:pt x="289" y="633"/>
                    <a:pt x="291" y="632"/>
                    <a:pt x="293" y="631"/>
                  </a:cubicBezTo>
                  <a:cubicBezTo>
                    <a:pt x="295" y="630"/>
                    <a:pt x="297" y="628"/>
                    <a:pt x="298" y="627"/>
                  </a:cubicBezTo>
                  <a:cubicBezTo>
                    <a:pt x="300" y="627"/>
                    <a:pt x="300" y="627"/>
                    <a:pt x="300" y="627"/>
                  </a:cubicBezTo>
                  <a:cubicBezTo>
                    <a:pt x="294" y="662"/>
                    <a:pt x="294" y="662"/>
                    <a:pt x="294" y="662"/>
                  </a:cubicBezTo>
                  <a:close/>
                  <a:moveTo>
                    <a:pt x="321" y="657"/>
                  </a:moveTo>
                  <a:cubicBezTo>
                    <a:pt x="325" y="657"/>
                    <a:pt x="325" y="657"/>
                    <a:pt x="325" y="657"/>
                  </a:cubicBezTo>
                  <a:cubicBezTo>
                    <a:pt x="325" y="659"/>
                    <a:pt x="326" y="660"/>
                    <a:pt x="327" y="661"/>
                  </a:cubicBezTo>
                  <a:cubicBezTo>
                    <a:pt x="328" y="662"/>
                    <a:pt x="329" y="663"/>
                    <a:pt x="330" y="663"/>
                  </a:cubicBezTo>
                  <a:cubicBezTo>
                    <a:pt x="332" y="663"/>
                    <a:pt x="333" y="663"/>
                    <a:pt x="334" y="662"/>
                  </a:cubicBezTo>
                  <a:cubicBezTo>
                    <a:pt x="335" y="662"/>
                    <a:pt x="336" y="661"/>
                    <a:pt x="336" y="660"/>
                  </a:cubicBezTo>
                  <a:cubicBezTo>
                    <a:pt x="337" y="659"/>
                    <a:pt x="338" y="658"/>
                    <a:pt x="338" y="656"/>
                  </a:cubicBezTo>
                  <a:cubicBezTo>
                    <a:pt x="339" y="655"/>
                    <a:pt x="339" y="653"/>
                    <a:pt x="339" y="651"/>
                  </a:cubicBezTo>
                  <a:cubicBezTo>
                    <a:pt x="339" y="651"/>
                    <a:pt x="339" y="651"/>
                    <a:pt x="339" y="650"/>
                  </a:cubicBezTo>
                  <a:cubicBezTo>
                    <a:pt x="338" y="652"/>
                    <a:pt x="337" y="653"/>
                    <a:pt x="336" y="653"/>
                  </a:cubicBezTo>
                  <a:cubicBezTo>
                    <a:pt x="334" y="654"/>
                    <a:pt x="333" y="654"/>
                    <a:pt x="331" y="654"/>
                  </a:cubicBezTo>
                  <a:cubicBezTo>
                    <a:pt x="328" y="654"/>
                    <a:pt x="326" y="653"/>
                    <a:pt x="324" y="650"/>
                  </a:cubicBezTo>
                  <a:cubicBezTo>
                    <a:pt x="322" y="648"/>
                    <a:pt x="321" y="645"/>
                    <a:pt x="322" y="642"/>
                  </a:cubicBezTo>
                  <a:cubicBezTo>
                    <a:pt x="322" y="638"/>
                    <a:pt x="323" y="636"/>
                    <a:pt x="325" y="634"/>
                  </a:cubicBezTo>
                  <a:cubicBezTo>
                    <a:pt x="328" y="632"/>
                    <a:pt x="330" y="631"/>
                    <a:pt x="333" y="631"/>
                  </a:cubicBezTo>
                  <a:cubicBezTo>
                    <a:pt x="336" y="631"/>
                    <a:pt x="338" y="632"/>
                    <a:pt x="339" y="634"/>
                  </a:cubicBezTo>
                  <a:cubicBezTo>
                    <a:pt x="341" y="635"/>
                    <a:pt x="342" y="637"/>
                    <a:pt x="343" y="639"/>
                  </a:cubicBezTo>
                  <a:cubicBezTo>
                    <a:pt x="344" y="641"/>
                    <a:pt x="344" y="645"/>
                    <a:pt x="344" y="649"/>
                  </a:cubicBezTo>
                  <a:cubicBezTo>
                    <a:pt x="343" y="653"/>
                    <a:pt x="343" y="657"/>
                    <a:pt x="341" y="659"/>
                  </a:cubicBezTo>
                  <a:cubicBezTo>
                    <a:pt x="340" y="662"/>
                    <a:pt x="339" y="664"/>
                    <a:pt x="337" y="665"/>
                  </a:cubicBezTo>
                  <a:cubicBezTo>
                    <a:pt x="335" y="666"/>
                    <a:pt x="332" y="667"/>
                    <a:pt x="330" y="666"/>
                  </a:cubicBezTo>
                  <a:cubicBezTo>
                    <a:pt x="327" y="666"/>
                    <a:pt x="325" y="665"/>
                    <a:pt x="323" y="664"/>
                  </a:cubicBezTo>
                  <a:cubicBezTo>
                    <a:pt x="322" y="662"/>
                    <a:pt x="321" y="660"/>
                    <a:pt x="321" y="657"/>
                  </a:cubicBezTo>
                  <a:close/>
                  <a:moveTo>
                    <a:pt x="340" y="643"/>
                  </a:moveTo>
                  <a:cubicBezTo>
                    <a:pt x="340" y="641"/>
                    <a:pt x="339" y="639"/>
                    <a:pt x="338" y="637"/>
                  </a:cubicBezTo>
                  <a:cubicBezTo>
                    <a:pt x="337" y="636"/>
                    <a:pt x="335" y="635"/>
                    <a:pt x="334" y="635"/>
                  </a:cubicBezTo>
                  <a:cubicBezTo>
                    <a:pt x="332" y="635"/>
                    <a:pt x="330" y="635"/>
                    <a:pt x="329" y="637"/>
                  </a:cubicBezTo>
                  <a:cubicBezTo>
                    <a:pt x="327" y="638"/>
                    <a:pt x="326" y="640"/>
                    <a:pt x="326" y="642"/>
                  </a:cubicBezTo>
                  <a:cubicBezTo>
                    <a:pt x="326" y="645"/>
                    <a:pt x="326" y="646"/>
                    <a:pt x="327" y="648"/>
                  </a:cubicBezTo>
                  <a:cubicBezTo>
                    <a:pt x="329" y="649"/>
                    <a:pt x="330" y="650"/>
                    <a:pt x="332" y="650"/>
                  </a:cubicBezTo>
                  <a:cubicBezTo>
                    <a:pt x="334" y="651"/>
                    <a:pt x="336" y="650"/>
                    <a:pt x="337" y="649"/>
                  </a:cubicBezTo>
                  <a:cubicBezTo>
                    <a:pt x="339" y="648"/>
                    <a:pt x="339" y="646"/>
                    <a:pt x="340" y="643"/>
                  </a:cubicBezTo>
                  <a:close/>
                  <a:moveTo>
                    <a:pt x="383" y="661"/>
                  </a:moveTo>
                  <a:cubicBezTo>
                    <a:pt x="383" y="665"/>
                    <a:pt x="383" y="665"/>
                    <a:pt x="383" y="665"/>
                  </a:cubicBezTo>
                  <a:cubicBezTo>
                    <a:pt x="360" y="667"/>
                    <a:pt x="360" y="667"/>
                    <a:pt x="360" y="667"/>
                  </a:cubicBezTo>
                  <a:cubicBezTo>
                    <a:pt x="360" y="666"/>
                    <a:pt x="360" y="665"/>
                    <a:pt x="361" y="664"/>
                  </a:cubicBezTo>
                  <a:cubicBezTo>
                    <a:pt x="361" y="662"/>
                    <a:pt x="362" y="661"/>
                    <a:pt x="363" y="659"/>
                  </a:cubicBezTo>
                  <a:cubicBezTo>
                    <a:pt x="364" y="658"/>
                    <a:pt x="366" y="656"/>
                    <a:pt x="368" y="653"/>
                  </a:cubicBezTo>
                  <a:cubicBezTo>
                    <a:pt x="372" y="650"/>
                    <a:pt x="374" y="647"/>
                    <a:pt x="375" y="646"/>
                  </a:cubicBezTo>
                  <a:cubicBezTo>
                    <a:pt x="376" y="644"/>
                    <a:pt x="377" y="642"/>
                    <a:pt x="377" y="640"/>
                  </a:cubicBezTo>
                  <a:cubicBezTo>
                    <a:pt x="376" y="639"/>
                    <a:pt x="376" y="637"/>
                    <a:pt x="374" y="636"/>
                  </a:cubicBezTo>
                  <a:cubicBezTo>
                    <a:pt x="373" y="635"/>
                    <a:pt x="372" y="635"/>
                    <a:pt x="370" y="635"/>
                  </a:cubicBezTo>
                  <a:cubicBezTo>
                    <a:pt x="368" y="635"/>
                    <a:pt x="366" y="636"/>
                    <a:pt x="365" y="637"/>
                  </a:cubicBezTo>
                  <a:cubicBezTo>
                    <a:pt x="364" y="638"/>
                    <a:pt x="363" y="640"/>
                    <a:pt x="363" y="642"/>
                  </a:cubicBezTo>
                  <a:cubicBezTo>
                    <a:pt x="359" y="642"/>
                    <a:pt x="359" y="642"/>
                    <a:pt x="359" y="642"/>
                  </a:cubicBezTo>
                  <a:cubicBezTo>
                    <a:pt x="359" y="639"/>
                    <a:pt x="360" y="636"/>
                    <a:pt x="362" y="635"/>
                  </a:cubicBezTo>
                  <a:cubicBezTo>
                    <a:pt x="364" y="633"/>
                    <a:pt x="366" y="632"/>
                    <a:pt x="369" y="631"/>
                  </a:cubicBezTo>
                  <a:cubicBezTo>
                    <a:pt x="373" y="631"/>
                    <a:pt x="375" y="632"/>
                    <a:pt x="378" y="633"/>
                  </a:cubicBezTo>
                  <a:cubicBezTo>
                    <a:pt x="380" y="635"/>
                    <a:pt x="381" y="637"/>
                    <a:pt x="381" y="640"/>
                  </a:cubicBezTo>
                  <a:cubicBezTo>
                    <a:pt x="381" y="641"/>
                    <a:pt x="381" y="643"/>
                    <a:pt x="381" y="644"/>
                  </a:cubicBezTo>
                  <a:cubicBezTo>
                    <a:pt x="380" y="645"/>
                    <a:pt x="379" y="647"/>
                    <a:pt x="378" y="649"/>
                  </a:cubicBezTo>
                  <a:cubicBezTo>
                    <a:pt x="377" y="650"/>
                    <a:pt x="375" y="652"/>
                    <a:pt x="372" y="655"/>
                  </a:cubicBezTo>
                  <a:cubicBezTo>
                    <a:pt x="370" y="658"/>
                    <a:pt x="368" y="659"/>
                    <a:pt x="368" y="660"/>
                  </a:cubicBezTo>
                  <a:cubicBezTo>
                    <a:pt x="367" y="661"/>
                    <a:pt x="366" y="662"/>
                    <a:pt x="366" y="662"/>
                  </a:cubicBezTo>
                  <a:cubicBezTo>
                    <a:pt x="383" y="661"/>
                    <a:pt x="383" y="661"/>
                    <a:pt x="383" y="661"/>
                  </a:cubicBezTo>
                  <a:close/>
                  <a:moveTo>
                    <a:pt x="401" y="653"/>
                  </a:moveTo>
                  <a:cubicBezTo>
                    <a:pt x="405" y="652"/>
                    <a:pt x="405" y="652"/>
                    <a:pt x="405" y="652"/>
                  </a:cubicBezTo>
                  <a:cubicBezTo>
                    <a:pt x="406" y="654"/>
                    <a:pt x="407" y="656"/>
                    <a:pt x="408" y="657"/>
                  </a:cubicBezTo>
                  <a:cubicBezTo>
                    <a:pt x="410" y="658"/>
                    <a:pt x="411" y="658"/>
                    <a:pt x="413" y="658"/>
                  </a:cubicBezTo>
                  <a:cubicBezTo>
                    <a:pt x="415" y="657"/>
                    <a:pt x="416" y="656"/>
                    <a:pt x="417" y="655"/>
                  </a:cubicBezTo>
                  <a:cubicBezTo>
                    <a:pt x="418" y="653"/>
                    <a:pt x="419" y="651"/>
                    <a:pt x="419" y="649"/>
                  </a:cubicBezTo>
                  <a:cubicBezTo>
                    <a:pt x="418" y="647"/>
                    <a:pt x="417" y="646"/>
                    <a:pt x="416" y="645"/>
                  </a:cubicBezTo>
                  <a:cubicBezTo>
                    <a:pt x="414" y="644"/>
                    <a:pt x="413" y="644"/>
                    <a:pt x="411" y="644"/>
                  </a:cubicBezTo>
                  <a:cubicBezTo>
                    <a:pt x="410" y="644"/>
                    <a:pt x="409" y="644"/>
                    <a:pt x="408" y="645"/>
                  </a:cubicBezTo>
                  <a:cubicBezTo>
                    <a:pt x="408" y="641"/>
                    <a:pt x="408" y="641"/>
                    <a:pt x="408" y="641"/>
                  </a:cubicBezTo>
                  <a:cubicBezTo>
                    <a:pt x="408" y="641"/>
                    <a:pt x="408" y="641"/>
                    <a:pt x="408" y="641"/>
                  </a:cubicBezTo>
                  <a:cubicBezTo>
                    <a:pt x="410" y="641"/>
                    <a:pt x="412" y="640"/>
                    <a:pt x="413" y="639"/>
                  </a:cubicBezTo>
                  <a:cubicBezTo>
                    <a:pt x="414" y="638"/>
                    <a:pt x="415" y="636"/>
                    <a:pt x="414" y="634"/>
                  </a:cubicBezTo>
                  <a:cubicBezTo>
                    <a:pt x="414" y="633"/>
                    <a:pt x="413" y="631"/>
                    <a:pt x="412" y="631"/>
                  </a:cubicBezTo>
                  <a:cubicBezTo>
                    <a:pt x="411" y="630"/>
                    <a:pt x="409" y="629"/>
                    <a:pt x="408" y="630"/>
                  </a:cubicBezTo>
                  <a:cubicBezTo>
                    <a:pt x="406" y="630"/>
                    <a:pt x="405" y="631"/>
                    <a:pt x="404" y="632"/>
                  </a:cubicBezTo>
                  <a:cubicBezTo>
                    <a:pt x="403" y="633"/>
                    <a:pt x="403" y="635"/>
                    <a:pt x="403" y="637"/>
                  </a:cubicBezTo>
                  <a:cubicBezTo>
                    <a:pt x="398" y="637"/>
                    <a:pt x="398" y="637"/>
                    <a:pt x="398" y="637"/>
                  </a:cubicBezTo>
                  <a:cubicBezTo>
                    <a:pt x="398" y="634"/>
                    <a:pt x="399" y="632"/>
                    <a:pt x="401" y="630"/>
                  </a:cubicBezTo>
                  <a:cubicBezTo>
                    <a:pt x="402" y="628"/>
                    <a:pt x="404" y="627"/>
                    <a:pt x="407" y="626"/>
                  </a:cubicBezTo>
                  <a:cubicBezTo>
                    <a:pt x="409" y="626"/>
                    <a:pt x="411" y="626"/>
                    <a:pt x="412" y="627"/>
                  </a:cubicBezTo>
                  <a:cubicBezTo>
                    <a:pt x="414" y="627"/>
                    <a:pt x="415" y="628"/>
                    <a:pt x="417" y="629"/>
                  </a:cubicBezTo>
                  <a:cubicBezTo>
                    <a:pt x="418" y="630"/>
                    <a:pt x="418" y="632"/>
                    <a:pt x="419" y="633"/>
                  </a:cubicBezTo>
                  <a:cubicBezTo>
                    <a:pt x="419" y="635"/>
                    <a:pt x="419" y="636"/>
                    <a:pt x="418" y="638"/>
                  </a:cubicBezTo>
                  <a:cubicBezTo>
                    <a:pt x="418" y="639"/>
                    <a:pt x="417" y="640"/>
                    <a:pt x="415" y="641"/>
                  </a:cubicBezTo>
                  <a:cubicBezTo>
                    <a:pt x="417" y="641"/>
                    <a:pt x="419" y="642"/>
                    <a:pt x="420" y="643"/>
                  </a:cubicBezTo>
                  <a:cubicBezTo>
                    <a:pt x="422" y="644"/>
                    <a:pt x="423" y="646"/>
                    <a:pt x="423" y="648"/>
                  </a:cubicBezTo>
                  <a:cubicBezTo>
                    <a:pt x="423" y="651"/>
                    <a:pt x="423" y="654"/>
                    <a:pt x="421" y="657"/>
                  </a:cubicBezTo>
                  <a:cubicBezTo>
                    <a:pt x="419" y="659"/>
                    <a:pt x="417" y="661"/>
                    <a:pt x="413" y="661"/>
                  </a:cubicBezTo>
                  <a:cubicBezTo>
                    <a:pt x="410" y="662"/>
                    <a:pt x="408" y="661"/>
                    <a:pt x="405" y="660"/>
                  </a:cubicBezTo>
                  <a:cubicBezTo>
                    <a:pt x="403" y="658"/>
                    <a:pt x="402" y="656"/>
                    <a:pt x="401" y="653"/>
                  </a:cubicBezTo>
                  <a:close/>
                  <a:moveTo>
                    <a:pt x="490" y="596"/>
                  </a:moveTo>
                  <a:cubicBezTo>
                    <a:pt x="494" y="593"/>
                    <a:pt x="494" y="593"/>
                    <a:pt x="494" y="593"/>
                  </a:cubicBezTo>
                  <a:cubicBezTo>
                    <a:pt x="503" y="611"/>
                    <a:pt x="503" y="611"/>
                    <a:pt x="503" y="611"/>
                  </a:cubicBezTo>
                  <a:cubicBezTo>
                    <a:pt x="505" y="614"/>
                    <a:pt x="506" y="617"/>
                    <a:pt x="506" y="619"/>
                  </a:cubicBezTo>
                  <a:cubicBezTo>
                    <a:pt x="507" y="621"/>
                    <a:pt x="506" y="623"/>
                    <a:pt x="505" y="625"/>
                  </a:cubicBezTo>
                  <a:cubicBezTo>
                    <a:pt x="504" y="627"/>
                    <a:pt x="502" y="629"/>
                    <a:pt x="499" y="631"/>
                  </a:cubicBezTo>
                  <a:cubicBezTo>
                    <a:pt x="496" y="632"/>
                    <a:pt x="493" y="633"/>
                    <a:pt x="491" y="633"/>
                  </a:cubicBezTo>
                  <a:cubicBezTo>
                    <a:pt x="488" y="633"/>
                    <a:pt x="486" y="632"/>
                    <a:pt x="485" y="631"/>
                  </a:cubicBezTo>
                  <a:cubicBezTo>
                    <a:pt x="483" y="629"/>
                    <a:pt x="481" y="627"/>
                    <a:pt x="479" y="624"/>
                  </a:cubicBezTo>
                  <a:cubicBezTo>
                    <a:pt x="470" y="606"/>
                    <a:pt x="470" y="606"/>
                    <a:pt x="470" y="606"/>
                  </a:cubicBezTo>
                  <a:cubicBezTo>
                    <a:pt x="474" y="604"/>
                    <a:pt x="474" y="604"/>
                    <a:pt x="474" y="604"/>
                  </a:cubicBezTo>
                  <a:cubicBezTo>
                    <a:pt x="483" y="622"/>
                    <a:pt x="483" y="622"/>
                    <a:pt x="483" y="622"/>
                  </a:cubicBezTo>
                  <a:cubicBezTo>
                    <a:pt x="485" y="624"/>
                    <a:pt x="486" y="626"/>
                    <a:pt x="487" y="627"/>
                  </a:cubicBezTo>
                  <a:cubicBezTo>
                    <a:pt x="488" y="628"/>
                    <a:pt x="490" y="629"/>
                    <a:pt x="491" y="629"/>
                  </a:cubicBezTo>
                  <a:cubicBezTo>
                    <a:pt x="493" y="629"/>
                    <a:pt x="495" y="628"/>
                    <a:pt x="496" y="627"/>
                  </a:cubicBezTo>
                  <a:cubicBezTo>
                    <a:pt x="499" y="626"/>
                    <a:pt x="501" y="624"/>
                    <a:pt x="502" y="622"/>
                  </a:cubicBezTo>
                  <a:cubicBezTo>
                    <a:pt x="502" y="620"/>
                    <a:pt x="501" y="617"/>
                    <a:pt x="499" y="613"/>
                  </a:cubicBezTo>
                  <a:cubicBezTo>
                    <a:pt x="490" y="596"/>
                    <a:pt x="490" y="596"/>
                    <a:pt x="490" y="596"/>
                  </a:cubicBezTo>
                  <a:close/>
                  <a:moveTo>
                    <a:pt x="535" y="608"/>
                  </a:moveTo>
                  <a:cubicBezTo>
                    <a:pt x="514" y="581"/>
                    <a:pt x="514" y="581"/>
                    <a:pt x="514" y="581"/>
                  </a:cubicBezTo>
                  <a:cubicBezTo>
                    <a:pt x="517" y="578"/>
                    <a:pt x="517" y="578"/>
                    <a:pt x="517" y="578"/>
                  </a:cubicBezTo>
                  <a:cubicBezTo>
                    <a:pt x="548" y="588"/>
                    <a:pt x="548" y="588"/>
                    <a:pt x="548" y="588"/>
                  </a:cubicBezTo>
                  <a:cubicBezTo>
                    <a:pt x="531" y="566"/>
                    <a:pt x="531" y="566"/>
                    <a:pt x="531" y="566"/>
                  </a:cubicBezTo>
                  <a:cubicBezTo>
                    <a:pt x="535" y="564"/>
                    <a:pt x="535" y="564"/>
                    <a:pt x="535" y="564"/>
                  </a:cubicBezTo>
                  <a:cubicBezTo>
                    <a:pt x="557" y="591"/>
                    <a:pt x="557" y="591"/>
                    <a:pt x="557" y="591"/>
                  </a:cubicBezTo>
                  <a:cubicBezTo>
                    <a:pt x="553" y="593"/>
                    <a:pt x="553" y="593"/>
                    <a:pt x="553" y="593"/>
                  </a:cubicBezTo>
                  <a:cubicBezTo>
                    <a:pt x="522" y="584"/>
                    <a:pt x="522" y="584"/>
                    <a:pt x="522" y="584"/>
                  </a:cubicBezTo>
                  <a:cubicBezTo>
                    <a:pt x="539" y="605"/>
                    <a:pt x="539" y="605"/>
                    <a:pt x="539" y="605"/>
                  </a:cubicBezTo>
                  <a:cubicBezTo>
                    <a:pt x="535" y="608"/>
                    <a:pt x="535" y="608"/>
                    <a:pt x="535" y="608"/>
                  </a:cubicBezTo>
                  <a:close/>
                  <a:moveTo>
                    <a:pt x="579" y="569"/>
                  </a:moveTo>
                  <a:cubicBezTo>
                    <a:pt x="582" y="566"/>
                    <a:pt x="582" y="566"/>
                    <a:pt x="582" y="566"/>
                  </a:cubicBezTo>
                  <a:cubicBezTo>
                    <a:pt x="557" y="542"/>
                    <a:pt x="557" y="542"/>
                    <a:pt x="557" y="542"/>
                  </a:cubicBezTo>
                  <a:cubicBezTo>
                    <a:pt x="554" y="545"/>
                    <a:pt x="554" y="545"/>
                    <a:pt x="554" y="545"/>
                  </a:cubicBezTo>
                  <a:cubicBezTo>
                    <a:pt x="579" y="569"/>
                    <a:pt x="579" y="569"/>
                    <a:pt x="579" y="569"/>
                  </a:cubicBezTo>
                  <a:close/>
                  <a:moveTo>
                    <a:pt x="608" y="535"/>
                  </a:moveTo>
                  <a:cubicBezTo>
                    <a:pt x="572" y="526"/>
                    <a:pt x="572" y="526"/>
                    <a:pt x="572" y="526"/>
                  </a:cubicBezTo>
                  <a:cubicBezTo>
                    <a:pt x="575" y="522"/>
                    <a:pt x="575" y="522"/>
                    <a:pt x="575" y="522"/>
                  </a:cubicBezTo>
                  <a:cubicBezTo>
                    <a:pt x="601" y="529"/>
                    <a:pt x="601" y="529"/>
                    <a:pt x="601" y="529"/>
                  </a:cubicBezTo>
                  <a:cubicBezTo>
                    <a:pt x="603" y="529"/>
                    <a:pt x="605" y="530"/>
                    <a:pt x="606" y="530"/>
                  </a:cubicBezTo>
                  <a:cubicBezTo>
                    <a:pt x="605" y="529"/>
                    <a:pt x="604" y="527"/>
                    <a:pt x="603" y="526"/>
                  </a:cubicBezTo>
                  <a:cubicBezTo>
                    <a:pt x="587" y="504"/>
                    <a:pt x="587" y="504"/>
                    <a:pt x="587" y="504"/>
                  </a:cubicBezTo>
                  <a:cubicBezTo>
                    <a:pt x="590" y="500"/>
                    <a:pt x="590" y="500"/>
                    <a:pt x="590" y="500"/>
                  </a:cubicBezTo>
                  <a:cubicBezTo>
                    <a:pt x="611" y="531"/>
                    <a:pt x="611" y="531"/>
                    <a:pt x="611" y="531"/>
                  </a:cubicBezTo>
                  <a:cubicBezTo>
                    <a:pt x="608" y="535"/>
                    <a:pt x="608" y="535"/>
                    <a:pt x="608" y="535"/>
                  </a:cubicBezTo>
                  <a:close/>
                  <a:moveTo>
                    <a:pt x="632" y="496"/>
                  </a:moveTo>
                  <a:cubicBezTo>
                    <a:pt x="600" y="482"/>
                    <a:pt x="600" y="482"/>
                    <a:pt x="600" y="482"/>
                  </a:cubicBezTo>
                  <a:cubicBezTo>
                    <a:pt x="610" y="459"/>
                    <a:pt x="610" y="459"/>
                    <a:pt x="610" y="459"/>
                  </a:cubicBezTo>
                  <a:cubicBezTo>
                    <a:pt x="614" y="461"/>
                    <a:pt x="614" y="461"/>
                    <a:pt x="614" y="461"/>
                  </a:cubicBezTo>
                  <a:cubicBezTo>
                    <a:pt x="606" y="480"/>
                    <a:pt x="606" y="480"/>
                    <a:pt x="606" y="480"/>
                  </a:cubicBezTo>
                  <a:cubicBezTo>
                    <a:pt x="616" y="484"/>
                    <a:pt x="616" y="484"/>
                    <a:pt x="616" y="484"/>
                  </a:cubicBezTo>
                  <a:cubicBezTo>
                    <a:pt x="623" y="467"/>
                    <a:pt x="623" y="467"/>
                    <a:pt x="623" y="467"/>
                  </a:cubicBezTo>
                  <a:cubicBezTo>
                    <a:pt x="627" y="468"/>
                    <a:pt x="627" y="468"/>
                    <a:pt x="627" y="468"/>
                  </a:cubicBezTo>
                  <a:cubicBezTo>
                    <a:pt x="619" y="486"/>
                    <a:pt x="619" y="486"/>
                    <a:pt x="619" y="486"/>
                  </a:cubicBezTo>
                  <a:cubicBezTo>
                    <a:pt x="630" y="491"/>
                    <a:pt x="630" y="491"/>
                    <a:pt x="630" y="491"/>
                  </a:cubicBezTo>
                  <a:cubicBezTo>
                    <a:pt x="639" y="471"/>
                    <a:pt x="639" y="471"/>
                    <a:pt x="639" y="471"/>
                  </a:cubicBezTo>
                  <a:cubicBezTo>
                    <a:pt x="642" y="473"/>
                    <a:pt x="642" y="473"/>
                    <a:pt x="642" y="473"/>
                  </a:cubicBezTo>
                  <a:cubicBezTo>
                    <a:pt x="632" y="496"/>
                    <a:pt x="632" y="496"/>
                    <a:pt x="632" y="496"/>
                  </a:cubicBezTo>
                  <a:close/>
                  <a:moveTo>
                    <a:pt x="653" y="446"/>
                  </a:moveTo>
                  <a:cubicBezTo>
                    <a:pt x="619" y="437"/>
                    <a:pt x="619" y="437"/>
                    <a:pt x="619" y="437"/>
                  </a:cubicBezTo>
                  <a:cubicBezTo>
                    <a:pt x="623" y="422"/>
                    <a:pt x="623" y="422"/>
                    <a:pt x="623" y="422"/>
                  </a:cubicBezTo>
                  <a:cubicBezTo>
                    <a:pt x="624" y="419"/>
                    <a:pt x="625" y="417"/>
                    <a:pt x="626" y="416"/>
                  </a:cubicBezTo>
                  <a:cubicBezTo>
                    <a:pt x="627" y="414"/>
                    <a:pt x="628" y="413"/>
                    <a:pt x="630" y="413"/>
                  </a:cubicBezTo>
                  <a:cubicBezTo>
                    <a:pt x="632" y="412"/>
                    <a:pt x="634" y="412"/>
                    <a:pt x="635" y="413"/>
                  </a:cubicBezTo>
                  <a:cubicBezTo>
                    <a:pt x="638" y="413"/>
                    <a:pt x="640" y="415"/>
                    <a:pt x="641" y="417"/>
                  </a:cubicBezTo>
                  <a:cubicBezTo>
                    <a:pt x="642" y="419"/>
                    <a:pt x="642" y="421"/>
                    <a:pt x="642" y="425"/>
                  </a:cubicBezTo>
                  <a:cubicBezTo>
                    <a:pt x="643" y="424"/>
                    <a:pt x="644" y="423"/>
                    <a:pt x="644" y="422"/>
                  </a:cubicBezTo>
                  <a:cubicBezTo>
                    <a:pt x="646" y="421"/>
                    <a:pt x="648" y="421"/>
                    <a:pt x="650" y="420"/>
                  </a:cubicBezTo>
                  <a:cubicBezTo>
                    <a:pt x="661" y="417"/>
                    <a:pt x="661" y="417"/>
                    <a:pt x="661" y="417"/>
                  </a:cubicBezTo>
                  <a:cubicBezTo>
                    <a:pt x="659" y="422"/>
                    <a:pt x="659" y="422"/>
                    <a:pt x="659" y="422"/>
                  </a:cubicBezTo>
                  <a:cubicBezTo>
                    <a:pt x="651" y="425"/>
                    <a:pt x="651" y="425"/>
                    <a:pt x="651" y="425"/>
                  </a:cubicBezTo>
                  <a:cubicBezTo>
                    <a:pt x="649" y="425"/>
                    <a:pt x="647" y="426"/>
                    <a:pt x="645" y="427"/>
                  </a:cubicBezTo>
                  <a:cubicBezTo>
                    <a:pt x="644" y="427"/>
                    <a:pt x="643" y="428"/>
                    <a:pt x="643" y="428"/>
                  </a:cubicBezTo>
                  <a:cubicBezTo>
                    <a:pt x="642" y="429"/>
                    <a:pt x="642" y="429"/>
                    <a:pt x="641" y="430"/>
                  </a:cubicBezTo>
                  <a:cubicBezTo>
                    <a:pt x="641" y="431"/>
                    <a:pt x="641" y="431"/>
                    <a:pt x="640" y="432"/>
                  </a:cubicBezTo>
                  <a:cubicBezTo>
                    <a:pt x="639" y="438"/>
                    <a:pt x="639" y="438"/>
                    <a:pt x="639" y="438"/>
                  </a:cubicBezTo>
                  <a:cubicBezTo>
                    <a:pt x="654" y="442"/>
                    <a:pt x="654" y="442"/>
                    <a:pt x="654" y="442"/>
                  </a:cubicBezTo>
                  <a:cubicBezTo>
                    <a:pt x="653" y="446"/>
                    <a:pt x="653" y="446"/>
                    <a:pt x="653" y="446"/>
                  </a:cubicBezTo>
                  <a:close/>
                  <a:moveTo>
                    <a:pt x="635" y="437"/>
                  </a:moveTo>
                  <a:cubicBezTo>
                    <a:pt x="638" y="427"/>
                    <a:pt x="638" y="427"/>
                    <a:pt x="638" y="427"/>
                  </a:cubicBezTo>
                  <a:cubicBezTo>
                    <a:pt x="638" y="425"/>
                    <a:pt x="638" y="423"/>
                    <a:pt x="638" y="422"/>
                  </a:cubicBezTo>
                  <a:cubicBezTo>
                    <a:pt x="638" y="421"/>
                    <a:pt x="638" y="420"/>
                    <a:pt x="637" y="419"/>
                  </a:cubicBezTo>
                  <a:cubicBezTo>
                    <a:pt x="636" y="418"/>
                    <a:pt x="635" y="418"/>
                    <a:pt x="634" y="417"/>
                  </a:cubicBezTo>
                  <a:cubicBezTo>
                    <a:pt x="633" y="417"/>
                    <a:pt x="631" y="417"/>
                    <a:pt x="630" y="418"/>
                  </a:cubicBezTo>
                  <a:cubicBezTo>
                    <a:pt x="629" y="419"/>
                    <a:pt x="628" y="421"/>
                    <a:pt x="627" y="423"/>
                  </a:cubicBezTo>
                  <a:cubicBezTo>
                    <a:pt x="624" y="434"/>
                    <a:pt x="624" y="434"/>
                    <a:pt x="624" y="434"/>
                  </a:cubicBezTo>
                  <a:cubicBezTo>
                    <a:pt x="635" y="437"/>
                    <a:pt x="635" y="437"/>
                    <a:pt x="635" y="437"/>
                  </a:cubicBezTo>
                  <a:close/>
                  <a:moveTo>
                    <a:pt x="654" y="391"/>
                  </a:moveTo>
                  <a:cubicBezTo>
                    <a:pt x="654" y="386"/>
                    <a:pt x="654" y="386"/>
                    <a:pt x="654" y="386"/>
                  </a:cubicBezTo>
                  <a:cubicBezTo>
                    <a:pt x="655" y="386"/>
                    <a:pt x="657" y="386"/>
                    <a:pt x="658" y="385"/>
                  </a:cubicBezTo>
                  <a:cubicBezTo>
                    <a:pt x="659" y="385"/>
                    <a:pt x="660" y="383"/>
                    <a:pt x="661" y="382"/>
                  </a:cubicBezTo>
                  <a:cubicBezTo>
                    <a:pt x="662" y="380"/>
                    <a:pt x="662" y="379"/>
                    <a:pt x="662" y="377"/>
                  </a:cubicBezTo>
                  <a:cubicBezTo>
                    <a:pt x="662" y="375"/>
                    <a:pt x="662" y="373"/>
                    <a:pt x="662" y="372"/>
                  </a:cubicBezTo>
                  <a:cubicBezTo>
                    <a:pt x="661" y="371"/>
                    <a:pt x="661" y="370"/>
                    <a:pt x="660" y="369"/>
                  </a:cubicBezTo>
                  <a:cubicBezTo>
                    <a:pt x="659" y="368"/>
                    <a:pt x="658" y="368"/>
                    <a:pt x="657" y="368"/>
                  </a:cubicBezTo>
                  <a:cubicBezTo>
                    <a:pt x="656" y="368"/>
                    <a:pt x="655" y="368"/>
                    <a:pt x="654" y="368"/>
                  </a:cubicBezTo>
                  <a:cubicBezTo>
                    <a:pt x="653" y="369"/>
                    <a:pt x="652" y="370"/>
                    <a:pt x="652" y="371"/>
                  </a:cubicBezTo>
                  <a:cubicBezTo>
                    <a:pt x="651" y="372"/>
                    <a:pt x="651" y="374"/>
                    <a:pt x="650" y="377"/>
                  </a:cubicBezTo>
                  <a:cubicBezTo>
                    <a:pt x="649" y="381"/>
                    <a:pt x="648" y="383"/>
                    <a:pt x="647" y="384"/>
                  </a:cubicBezTo>
                  <a:cubicBezTo>
                    <a:pt x="646" y="386"/>
                    <a:pt x="645" y="387"/>
                    <a:pt x="644" y="387"/>
                  </a:cubicBezTo>
                  <a:cubicBezTo>
                    <a:pt x="642" y="388"/>
                    <a:pt x="641" y="388"/>
                    <a:pt x="639" y="388"/>
                  </a:cubicBezTo>
                  <a:cubicBezTo>
                    <a:pt x="638" y="388"/>
                    <a:pt x="636" y="388"/>
                    <a:pt x="634" y="387"/>
                  </a:cubicBezTo>
                  <a:cubicBezTo>
                    <a:pt x="633" y="385"/>
                    <a:pt x="632" y="384"/>
                    <a:pt x="631" y="382"/>
                  </a:cubicBezTo>
                  <a:cubicBezTo>
                    <a:pt x="631" y="380"/>
                    <a:pt x="630" y="378"/>
                    <a:pt x="631" y="376"/>
                  </a:cubicBezTo>
                  <a:cubicBezTo>
                    <a:pt x="631" y="373"/>
                    <a:pt x="631" y="371"/>
                    <a:pt x="632" y="369"/>
                  </a:cubicBezTo>
                  <a:cubicBezTo>
                    <a:pt x="633" y="367"/>
                    <a:pt x="635" y="366"/>
                    <a:pt x="636" y="365"/>
                  </a:cubicBezTo>
                  <a:cubicBezTo>
                    <a:pt x="638" y="364"/>
                    <a:pt x="640" y="363"/>
                    <a:pt x="642" y="363"/>
                  </a:cubicBezTo>
                  <a:cubicBezTo>
                    <a:pt x="642" y="368"/>
                    <a:pt x="642" y="368"/>
                    <a:pt x="642" y="368"/>
                  </a:cubicBezTo>
                  <a:cubicBezTo>
                    <a:pt x="640" y="368"/>
                    <a:pt x="638" y="368"/>
                    <a:pt x="637" y="370"/>
                  </a:cubicBezTo>
                  <a:cubicBezTo>
                    <a:pt x="636" y="371"/>
                    <a:pt x="635" y="373"/>
                    <a:pt x="635" y="376"/>
                  </a:cubicBezTo>
                  <a:cubicBezTo>
                    <a:pt x="634" y="378"/>
                    <a:pt x="635" y="380"/>
                    <a:pt x="636" y="382"/>
                  </a:cubicBezTo>
                  <a:cubicBezTo>
                    <a:pt x="637" y="383"/>
                    <a:pt x="638" y="384"/>
                    <a:pt x="639" y="384"/>
                  </a:cubicBezTo>
                  <a:cubicBezTo>
                    <a:pt x="640" y="384"/>
                    <a:pt x="642" y="384"/>
                    <a:pt x="642" y="383"/>
                  </a:cubicBezTo>
                  <a:cubicBezTo>
                    <a:pt x="643" y="382"/>
                    <a:pt x="644" y="380"/>
                    <a:pt x="645" y="376"/>
                  </a:cubicBezTo>
                  <a:cubicBezTo>
                    <a:pt x="646" y="372"/>
                    <a:pt x="647" y="370"/>
                    <a:pt x="648" y="369"/>
                  </a:cubicBezTo>
                  <a:cubicBezTo>
                    <a:pt x="649" y="367"/>
                    <a:pt x="650" y="365"/>
                    <a:pt x="652" y="364"/>
                  </a:cubicBezTo>
                  <a:cubicBezTo>
                    <a:pt x="653" y="364"/>
                    <a:pt x="655" y="363"/>
                    <a:pt x="657" y="363"/>
                  </a:cubicBezTo>
                  <a:cubicBezTo>
                    <a:pt x="659" y="363"/>
                    <a:pt x="660" y="364"/>
                    <a:pt x="662" y="365"/>
                  </a:cubicBezTo>
                  <a:cubicBezTo>
                    <a:pt x="664" y="366"/>
                    <a:pt x="665" y="368"/>
                    <a:pt x="665" y="370"/>
                  </a:cubicBezTo>
                  <a:cubicBezTo>
                    <a:pt x="666" y="372"/>
                    <a:pt x="667" y="374"/>
                    <a:pt x="666" y="377"/>
                  </a:cubicBezTo>
                  <a:cubicBezTo>
                    <a:pt x="666" y="380"/>
                    <a:pt x="665" y="382"/>
                    <a:pt x="664" y="385"/>
                  </a:cubicBezTo>
                  <a:cubicBezTo>
                    <a:pt x="663" y="387"/>
                    <a:pt x="662" y="388"/>
                    <a:pt x="660" y="389"/>
                  </a:cubicBezTo>
                  <a:cubicBezTo>
                    <a:pt x="658" y="390"/>
                    <a:pt x="656" y="391"/>
                    <a:pt x="654" y="391"/>
                  </a:cubicBezTo>
                  <a:close/>
                  <a:moveTo>
                    <a:pt x="667" y="335"/>
                  </a:moveTo>
                  <a:cubicBezTo>
                    <a:pt x="632" y="338"/>
                    <a:pt x="632" y="338"/>
                    <a:pt x="632" y="338"/>
                  </a:cubicBezTo>
                  <a:cubicBezTo>
                    <a:pt x="632" y="333"/>
                    <a:pt x="632" y="333"/>
                    <a:pt x="632" y="333"/>
                  </a:cubicBezTo>
                  <a:cubicBezTo>
                    <a:pt x="666" y="330"/>
                    <a:pt x="666" y="330"/>
                    <a:pt x="666" y="330"/>
                  </a:cubicBezTo>
                  <a:cubicBezTo>
                    <a:pt x="667" y="335"/>
                    <a:pt x="667" y="335"/>
                    <a:pt x="667" y="335"/>
                  </a:cubicBezTo>
                  <a:close/>
                  <a:moveTo>
                    <a:pt x="662" y="291"/>
                  </a:moveTo>
                  <a:cubicBezTo>
                    <a:pt x="632" y="297"/>
                    <a:pt x="632" y="297"/>
                    <a:pt x="632" y="297"/>
                  </a:cubicBezTo>
                  <a:cubicBezTo>
                    <a:pt x="634" y="308"/>
                    <a:pt x="634" y="308"/>
                    <a:pt x="634" y="308"/>
                  </a:cubicBezTo>
                  <a:cubicBezTo>
                    <a:pt x="630" y="309"/>
                    <a:pt x="630" y="309"/>
                    <a:pt x="630" y="309"/>
                  </a:cubicBezTo>
                  <a:cubicBezTo>
                    <a:pt x="625" y="282"/>
                    <a:pt x="625" y="282"/>
                    <a:pt x="625" y="282"/>
                  </a:cubicBezTo>
                  <a:cubicBezTo>
                    <a:pt x="629" y="281"/>
                    <a:pt x="629" y="281"/>
                    <a:pt x="629" y="281"/>
                  </a:cubicBezTo>
                  <a:cubicBezTo>
                    <a:pt x="631" y="292"/>
                    <a:pt x="631" y="292"/>
                    <a:pt x="631" y="292"/>
                  </a:cubicBezTo>
                  <a:cubicBezTo>
                    <a:pt x="661" y="287"/>
                    <a:pt x="661" y="287"/>
                    <a:pt x="661" y="287"/>
                  </a:cubicBezTo>
                  <a:cubicBezTo>
                    <a:pt x="662" y="291"/>
                    <a:pt x="662" y="291"/>
                    <a:pt x="662" y="291"/>
                  </a:cubicBezTo>
                  <a:close/>
                  <a:moveTo>
                    <a:pt x="647" y="240"/>
                  </a:moveTo>
                  <a:cubicBezTo>
                    <a:pt x="634" y="246"/>
                    <a:pt x="634" y="246"/>
                    <a:pt x="634" y="246"/>
                  </a:cubicBezTo>
                  <a:cubicBezTo>
                    <a:pt x="620" y="265"/>
                    <a:pt x="620" y="265"/>
                    <a:pt x="620" y="265"/>
                  </a:cubicBezTo>
                  <a:cubicBezTo>
                    <a:pt x="618" y="260"/>
                    <a:pt x="618" y="260"/>
                    <a:pt x="618" y="260"/>
                  </a:cubicBezTo>
                  <a:cubicBezTo>
                    <a:pt x="625" y="250"/>
                    <a:pt x="625" y="250"/>
                    <a:pt x="625" y="250"/>
                  </a:cubicBezTo>
                  <a:cubicBezTo>
                    <a:pt x="626" y="248"/>
                    <a:pt x="628" y="246"/>
                    <a:pt x="629" y="245"/>
                  </a:cubicBezTo>
                  <a:cubicBezTo>
                    <a:pt x="627" y="244"/>
                    <a:pt x="625" y="244"/>
                    <a:pt x="622" y="243"/>
                  </a:cubicBezTo>
                  <a:cubicBezTo>
                    <a:pt x="610" y="241"/>
                    <a:pt x="610" y="241"/>
                    <a:pt x="610" y="241"/>
                  </a:cubicBezTo>
                  <a:cubicBezTo>
                    <a:pt x="608" y="236"/>
                    <a:pt x="608" y="236"/>
                    <a:pt x="608" y="236"/>
                  </a:cubicBezTo>
                  <a:cubicBezTo>
                    <a:pt x="632" y="241"/>
                    <a:pt x="632" y="241"/>
                    <a:pt x="632" y="241"/>
                  </a:cubicBezTo>
                  <a:cubicBezTo>
                    <a:pt x="645" y="236"/>
                    <a:pt x="645" y="236"/>
                    <a:pt x="645" y="236"/>
                  </a:cubicBezTo>
                  <a:cubicBezTo>
                    <a:pt x="647" y="240"/>
                    <a:pt x="647" y="240"/>
                    <a:pt x="647" y="240"/>
                  </a:cubicBezTo>
                  <a:close/>
                  <a:moveTo>
                    <a:pt x="351" y="105"/>
                  </a:moveTo>
                  <a:cubicBezTo>
                    <a:pt x="216" y="105"/>
                    <a:pt x="106" y="216"/>
                    <a:pt x="106" y="351"/>
                  </a:cubicBezTo>
                  <a:cubicBezTo>
                    <a:pt x="106" y="486"/>
                    <a:pt x="216" y="597"/>
                    <a:pt x="351" y="597"/>
                  </a:cubicBezTo>
                  <a:cubicBezTo>
                    <a:pt x="487" y="597"/>
                    <a:pt x="597" y="486"/>
                    <a:pt x="597" y="351"/>
                  </a:cubicBezTo>
                  <a:cubicBezTo>
                    <a:pt x="597" y="216"/>
                    <a:pt x="487" y="105"/>
                    <a:pt x="351" y="105"/>
                  </a:cubicBezTo>
                  <a:close/>
                  <a:moveTo>
                    <a:pt x="351" y="110"/>
                  </a:moveTo>
                  <a:cubicBezTo>
                    <a:pt x="219" y="110"/>
                    <a:pt x="111" y="218"/>
                    <a:pt x="111" y="351"/>
                  </a:cubicBezTo>
                  <a:cubicBezTo>
                    <a:pt x="111" y="483"/>
                    <a:pt x="219" y="592"/>
                    <a:pt x="351" y="592"/>
                  </a:cubicBezTo>
                  <a:cubicBezTo>
                    <a:pt x="484" y="592"/>
                    <a:pt x="592" y="483"/>
                    <a:pt x="592" y="351"/>
                  </a:cubicBezTo>
                  <a:cubicBezTo>
                    <a:pt x="592" y="218"/>
                    <a:pt x="484" y="110"/>
                    <a:pt x="351" y="110"/>
                  </a:cubicBezTo>
                  <a:close/>
                  <a:moveTo>
                    <a:pt x="351" y="0"/>
                  </a:moveTo>
                  <a:cubicBezTo>
                    <a:pt x="158" y="0"/>
                    <a:pt x="0" y="157"/>
                    <a:pt x="0" y="351"/>
                  </a:cubicBezTo>
                  <a:cubicBezTo>
                    <a:pt x="0" y="544"/>
                    <a:pt x="158" y="702"/>
                    <a:pt x="351" y="702"/>
                  </a:cubicBezTo>
                  <a:cubicBezTo>
                    <a:pt x="545" y="702"/>
                    <a:pt x="703" y="544"/>
                    <a:pt x="703" y="351"/>
                  </a:cubicBezTo>
                  <a:cubicBezTo>
                    <a:pt x="703" y="157"/>
                    <a:pt x="545" y="0"/>
                    <a:pt x="351" y="0"/>
                  </a:cubicBezTo>
                  <a:close/>
                  <a:moveTo>
                    <a:pt x="351" y="6"/>
                  </a:moveTo>
                  <a:cubicBezTo>
                    <a:pt x="161" y="6"/>
                    <a:pt x="6" y="161"/>
                    <a:pt x="6" y="351"/>
                  </a:cubicBezTo>
                  <a:cubicBezTo>
                    <a:pt x="6" y="541"/>
                    <a:pt x="161" y="696"/>
                    <a:pt x="351" y="696"/>
                  </a:cubicBezTo>
                  <a:cubicBezTo>
                    <a:pt x="541" y="696"/>
                    <a:pt x="696" y="541"/>
                    <a:pt x="696" y="351"/>
                  </a:cubicBezTo>
                  <a:cubicBezTo>
                    <a:pt x="696" y="161"/>
                    <a:pt x="541" y="6"/>
                    <a:pt x="351" y="6"/>
                  </a:cubicBezTo>
                  <a:close/>
                  <a:moveTo>
                    <a:pt x="299" y="44"/>
                  </a:moveTo>
                  <a:cubicBezTo>
                    <a:pt x="302" y="45"/>
                    <a:pt x="306" y="48"/>
                    <a:pt x="305" y="52"/>
                  </a:cubicBezTo>
                  <a:cubicBezTo>
                    <a:pt x="304" y="53"/>
                    <a:pt x="304" y="54"/>
                    <a:pt x="304" y="55"/>
                  </a:cubicBezTo>
                  <a:cubicBezTo>
                    <a:pt x="304" y="60"/>
                    <a:pt x="304" y="65"/>
                    <a:pt x="305" y="70"/>
                  </a:cubicBezTo>
                  <a:cubicBezTo>
                    <a:pt x="305" y="73"/>
                    <a:pt x="307" y="77"/>
                    <a:pt x="305" y="79"/>
                  </a:cubicBezTo>
                  <a:cubicBezTo>
                    <a:pt x="303" y="79"/>
                    <a:pt x="303" y="78"/>
                    <a:pt x="302" y="78"/>
                  </a:cubicBezTo>
                  <a:cubicBezTo>
                    <a:pt x="302" y="76"/>
                    <a:pt x="301" y="75"/>
                    <a:pt x="300" y="74"/>
                  </a:cubicBezTo>
                  <a:cubicBezTo>
                    <a:pt x="301" y="73"/>
                    <a:pt x="301" y="71"/>
                    <a:pt x="301" y="70"/>
                  </a:cubicBezTo>
                  <a:cubicBezTo>
                    <a:pt x="300" y="64"/>
                    <a:pt x="299" y="59"/>
                    <a:pt x="299" y="53"/>
                  </a:cubicBezTo>
                  <a:cubicBezTo>
                    <a:pt x="298" y="50"/>
                    <a:pt x="296" y="47"/>
                    <a:pt x="298" y="44"/>
                  </a:cubicBezTo>
                  <a:cubicBezTo>
                    <a:pt x="298" y="44"/>
                    <a:pt x="298" y="44"/>
                    <a:pt x="299" y="44"/>
                  </a:cubicBezTo>
                  <a:close/>
                  <a:moveTo>
                    <a:pt x="308" y="52"/>
                  </a:moveTo>
                  <a:cubicBezTo>
                    <a:pt x="313" y="52"/>
                    <a:pt x="317" y="52"/>
                    <a:pt x="320" y="54"/>
                  </a:cubicBezTo>
                  <a:cubicBezTo>
                    <a:pt x="320" y="55"/>
                    <a:pt x="320" y="55"/>
                    <a:pt x="319" y="56"/>
                  </a:cubicBezTo>
                  <a:cubicBezTo>
                    <a:pt x="312" y="56"/>
                    <a:pt x="313" y="61"/>
                    <a:pt x="306" y="55"/>
                  </a:cubicBezTo>
                  <a:cubicBezTo>
                    <a:pt x="306" y="53"/>
                    <a:pt x="307" y="53"/>
                    <a:pt x="308" y="52"/>
                  </a:cubicBezTo>
                  <a:close/>
                  <a:moveTo>
                    <a:pt x="276" y="57"/>
                  </a:moveTo>
                  <a:cubicBezTo>
                    <a:pt x="280" y="57"/>
                    <a:pt x="283" y="58"/>
                    <a:pt x="284" y="61"/>
                  </a:cubicBezTo>
                  <a:cubicBezTo>
                    <a:pt x="284" y="65"/>
                    <a:pt x="285" y="70"/>
                    <a:pt x="285" y="74"/>
                  </a:cubicBezTo>
                  <a:cubicBezTo>
                    <a:pt x="287" y="74"/>
                    <a:pt x="288" y="74"/>
                    <a:pt x="289" y="75"/>
                  </a:cubicBezTo>
                  <a:cubicBezTo>
                    <a:pt x="289" y="76"/>
                    <a:pt x="289" y="76"/>
                    <a:pt x="289" y="76"/>
                  </a:cubicBezTo>
                  <a:cubicBezTo>
                    <a:pt x="287" y="80"/>
                    <a:pt x="284" y="85"/>
                    <a:pt x="280" y="87"/>
                  </a:cubicBezTo>
                  <a:cubicBezTo>
                    <a:pt x="278" y="87"/>
                    <a:pt x="276" y="87"/>
                    <a:pt x="273" y="87"/>
                  </a:cubicBezTo>
                  <a:cubicBezTo>
                    <a:pt x="273" y="86"/>
                    <a:pt x="273" y="86"/>
                    <a:pt x="273" y="85"/>
                  </a:cubicBezTo>
                  <a:cubicBezTo>
                    <a:pt x="273" y="85"/>
                    <a:pt x="273" y="85"/>
                    <a:pt x="273" y="85"/>
                  </a:cubicBezTo>
                  <a:cubicBezTo>
                    <a:pt x="275" y="82"/>
                    <a:pt x="280" y="82"/>
                    <a:pt x="280" y="77"/>
                  </a:cubicBezTo>
                  <a:cubicBezTo>
                    <a:pt x="280" y="77"/>
                    <a:pt x="280" y="76"/>
                    <a:pt x="279" y="76"/>
                  </a:cubicBezTo>
                  <a:cubicBezTo>
                    <a:pt x="277" y="76"/>
                    <a:pt x="276" y="75"/>
                    <a:pt x="275" y="74"/>
                  </a:cubicBezTo>
                  <a:cubicBezTo>
                    <a:pt x="275" y="73"/>
                    <a:pt x="275" y="73"/>
                    <a:pt x="275" y="73"/>
                  </a:cubicBezTo>
                  <a:cubicBezTo>
                    <a:pt x="276" y="71"/>
                    <a:pt x="278" y="70"/>
                    <a:pt x="279" y="69"/>
                  </a:cubicBezTo>
                  <a:cubicBezTo>
                    <a:pt x="279" y="61"/>
                    <a:pt x="274" y="62"/>
                    <a:pt x="273" y="58"/>
                  </a:cubicBezTo>
                  <a:cubicBezTo>
                    <a:pt x="273" y="58"/>
                    <a:pt x="274" y="58"/>
                    <a:pt x="274" y="58"/>
                  </a:cubicBezTo>
                  <a:cubicBezTo>
                    <a:pt x="275" y="57"/>
                    <a:pt x="275" y="57"/>
                    <a:pt x="276" y="57"/>
                  </a:cubicBezTo>
                  <a:close/>
                  <a:moveTo>
                    <a:pt x="313" y="69"/>
                  </a:moveTo>
                  <a:cubicBezTo>
                    <a:pt x="317" y="69"/>
                    <a:pt x="327" y="70"/>
                    <a:pt x="328" y="72"/>
                  </a:cubicBezTo>
                  <a:cubicBezTo>
                    <a:pt x="329" y="74"/>
                    <a:pt x="330" y="76"/>
                    <a:pt x="331" y="77"/>
                  </a:cubicBezTo>
                  <a:cubicBezTo>
                    <a:pt x="331" y="78"/>
                    <a:pt x="330" y="80"/>
                    <a:pt x="328" y="79"/>
                  </a:cubicBezTo>
                  <a:cubicBezTo>
                    <a:pt x="324" y="78"/>
                    <a:pt x="323" y="74"/>
                    <a:pt x="318" y="73"/>
                  </a:cubicBezTo>
                  <a:cubicBezTo>
                    <a:pt x="314" y="72"/>
                    <a:pt x="314" y="76"/>
                    <a:pt x="310" y="75"/>
                  </a:cubicBezTo>
                  <a:cubicBezTo>
                    <a:pt x="308" y="74"/>
                    <a:pt x="307" y="72"/>
                    <a:pt x="306" y="70"/>
                  </a:cubicBezTo>
                  <a:cubicBezTo>
                    <a:pt x="307" y="70"/>
                    <a:pt x="307" y="70"/>
                    <a:pt x="307" y="69"/>
                  </a:cubicBezTo>
                  <a:cubicBezTo>
                    <a:pt x="309" y="69"/>
                    <a:pt x="311" y="69"/>
                    <a:pt x="313" y="69"/>
                  </a:cubicBezTo>
                  <a:close/>
                  <a:moveTo>
                    <a:pt x="435" y="52"/>
                  </a:moveTo>
                  <a:cubicBezTo>
                    <a:pt x="438" y="52"/>
                    <a:pt x="439" y="53"/>
                    <a:pt x="440" y="55"/>
                  </a:cubicBezTo>
                  <a:cubicBezTo>
                    <a:pt x="441" y="58"/>
                    <a:pt x="439" y="59"/>
                    <a:pt x="438" y="61"/>
                  </a:cubicBezTo>
                  <a:cubicBezTo>
                    <a:pt x="438" y="63"/>
                    <a:pt x="440" y="63"/>
                    <a:pt x="439" y="65"/>
                  </a:cubicBezTo>
                  <a:cubicBezTo>
                    <a:pt x="439" y="65"/>
                    <a:pt x="439" y="66"/>
                    <a:pt x="438" y="66"/>
                  </a:cubicBezTo>
                  <a:cubicBezTo>
                    <a:pt x="434" y="66"/>
                    <a:pt x="432" y="70"/>
                    <a:pt x="429" y="73"/>
                  </a:cubicBezTo>
                  <a:cubicBezTo>
                    <a:pt x="425" y="76"/>
                    <a:pt x="418" y="79"/>
                    <a:pt x="410" y="78"/>
                  </a:cubicBezTo>
                  <a:cubicBezTo>
                    <a:pt x="410" y="78"/>
                    <a:pt x="410" y="77"/>
                    <a:pt x="410" y="77"/>
                  </a:cubicBezTo>
                  <a:cubicBezTo>
                    <a:pt x="415" y="74"/>
                    <a:pt x="423" y="73"/>
                    <a:pt x="426" y="69"/>
                  </a:cubicBezTo>
                  <a:cubicBezTo>
                    <a:pt x="426" y="68"/>
                    <a:pt x="426" y="68"/>
                    <a:pt x="425" y="68"/>
                  </a:cubicBezTo>
                  <a:cubicBezTo>
                    <a:pt x="422" y="68"/>
                    <a:pt x="420" y="64"/>
                    <a:pt x="420" y="61"/>
                  </a:cubicBezTo>
                  <a:cubicBezTo>
                    <a:pt x="420" y="60"/>
                    <a:pt x="420" y="60"/>
                    <a:pt x="421" y="59"/>
                  </a:cubicBezTo>
                  <a:cubicBezTo>
                    <a:pt x="422" y="59"/>
                    <a:pt x="423" y="60"/>
                    <a:pt x="424" y="60"/>
                  </a:cubicBezTo>
                  <a:cubicBezTo>
                    <a:pt x="427" y="61"/>
                    <a:pt x="432" y="60"/>
                    <a:pt x="434" y="59"/>
                  </a:cubicBezTo>
                  <a:cubicBezTo>
                    <a:pt x="435" y="56"/>
                    <a:pt x="433" y="54"/>
                    <a:pt x="435" y="52"/>
                  </a:cubicBezTo>
                  <a:close/>
                  <a:moveTo>
                    <a:pt x="434" y="71"/>
                  </a:moveTo>
                  <a:cubicBezTo>
                    <a:pt x="441" y="71"/>
                    <a:pt x="450" y="85"/>
                    <a:pt x="445" y="92"/>
                  </a:cubicBezTo>
                  <a:cubicBezTo>
                    <a:pt x="445" y="92"/>
                    <a:pt x="444" y="92"/>
                    <a:pt x="444" y="93"/>
                  </a:cubicBezTo>
                  <a:cubicBezTo>
                    <a:pt x="442" y="90"/>
                    <a:pt x="443" y="87"/>
                    <a:pt x="442" y="84"/>
                  </a:cubicBezTo>
                  <a:cubicBezTo>
                    <a:pt x="440" y="80"/>
                    <a:pt x="433" y="75"/>
                    <a:pt x="432" y="72"/>
                  </a:cubicBezTo>
                  <a:cubicBezTo>
                    <a:pt x="433" y="72"/>
                    <a:pt x="433" y="71"/>
                    <a:pt x="434" y="71"/>
                  </a:cubicBezTo>
                  <a:close/>
                  <a:moveTo>
                    <a:pt x="147" y="84"/>
                  </a:moveTo>
                  <a:cubicBezTo>
                    <a:pt x="147" y="84"/>
                    <a:pt x="146" y="84"/>
                    <a:pt x="146" y="85"/>
                  </a:cubicBezTo>
                  <a:cubicBezTo>
                    <a:pt x="146" y="86"/>
                    <a:pt x="146" y="86"/>
                    <a:pt x="146" y="86"/>
                  </a:cubicBezTo>
                  <a:cubicBezTo>
                    <a:pt x="147" y="87"/>
                    <a:pt x="149" y="88"/>
                    <a:pt x="150" y="89"/>
                  </a:cubicBezTo>
                  <a:cubicBezTo>
                    <a:pt x="152" y="92"/>
                    <a:pt x="155" y="96"/>
                    <a:pt x="157" y="99"/>
                  </a:cubicBezTo>
                  <a:cubicBezTo>
                    <a:pt x="156" y="103"/>
                    <a:pt x="152" y="107"/>
                    <a:pt x="150" y="110"/>
                  </a:cubicBezTo>
                  <a:cubicBezTo>
                    <a:pt x="150" y="110"/>
                    <a:pt x="150" y="111"/>
                    <a:pt x="150" y="111"/>
                  </a:cubicBezTo>
                  <a:cubicBezTo>
                    <a:pt x="151" y="112"/>
                    <a:pt x="152" y="112"/>
                    <a:pt x="153" y="112"/>
                  </a:cubicBezTo>
                  <a:cubicBezTo>
                    <a:pt x="154" y="112"/>
                    <a:pt x="155" y="113"/>
                    <a:pt x="156" y="113"/>
                  </a:cubicBezTo>
                  <a:cubicBezTo>
                    <a:pt x="159" y="114"/>
                    <a:pt x="160" y="108"/>
                    <a:pt x="161" y="106"/>
                  </a:cubicBezTo>
                  <a:cubicBezTo>
                    <a:pt x="161" y="106"/>
                    <a:pt x="161" y="105"/>
                    <a:pt x="161" y="105"/>
                  </a:cubicBezTo>
                  <a:cubicBezTo>
                    <a:pt x="163" y="107"/>
                    <a:pt x="165" y="110"/>
                    <a:pt x="165" y="112"/>
                  </a:cubicBezTo>
                  <a:cubicBezTo>
                    <a:pt x="162" y="117"/>
                    <a:pt x="158" y="121"/>
                    <a:pt x="158" y="129"/>
                  </a:cubicBezTo>
                  <a:cubicBezTo>
                    <a:pt x="158" y="130"/>
                    <a:pt x="158" y="130"/>
                    <a:pt x="159" y="130"/>
                  </a:cubicBezTo>
                  <a:cubicBezTo>
                    <a:pt x="165" y="130"/>
                    <a:pt x="162" y="124"/>
                    <a:pt x="163" y="120"/>
                  </a:cubicBezTo>
                  <a:cubicBezTo>
                    <a:pt x="163" y="117"/>
                    <a:pt x="165" y="116"/>
                    <a:pt x="166" y="114"/>
                  </a:cubicBezTo>
                  <a:cubicBezTo>
                    <a:pt x="166" y="114"/>
                    <a:pt x="167" y="114"/>
                    <a:pt x="167" y="114"/>
                  </a:cubicBezTo>
                  <a:cubicBezTo>
                    <a:pt x="168" y="115"/>
                    <a:pt x="168" y="116"/>
                    <a:pt x="169" y="117"/>
                  </a:cubicBezTo>
                  <a:cubicBezTo>
                    <a:pt x="169" y="117"/>
                    <a:pt x="169" y="117"/>
                    <a:pt x="169" y="117"/>
                  </a:cubicBezTo>
                  <a:cubicBezTo>
                    <a:pt x="167" y="119"/>
                    <a:pt x="166" y="120"/>
                    <a:pt x="165" y="123"/>
                  </a:cubicBezTo>
                  <a:cubicBezTo>
                    <a:pt x="165" y="123"/>
                    <a:pt x="165" y="123"/>
                    <a:pt x="165" y="124"/>
                  </a:cubicBezTo>
                  <a:cubicBezTo>
                    <a:pt x="166" y="127"/>
                    <a:pt x="170" y="123"/>
                    <a:pt x="171" y="122"/>
                  </a:cubicBezTo>
                  <a:cubicBezTo>
                    <a:pt x="172" y="122"/>
                    <a:pt x="172" y="122"/>
                    <a:pt x="172" y="122"/>
                  </a:cubicBezTo>
                  <a:cubicBezTo>
                    <a:pt x="173" y="125"/>
                    <a:pt x="170" y="136"/>
                    <a:pt x="168" y="139"/>
                  </a:cubicBezTo>
                  <a:cubicBezTo>
                    <a:pt x="166" y="138"/>
                    <a:pt x="165" y="136"/>
                    <a:pt x="164" y="135"/>
                  </a:cubicBezTo>
                  <a:cubicBezTo>
                    <a:pt x="161" y="134"/>
                    <a:pt x="159" y="132"/>
                    <a:pt x="157" y="131"/>
                  </a:cubicBezTo>
                  <a:cubicBezTo>
                    <a:pt x="155" y="130"/>
                    <a:pt x="155" y="128"/>
                    <a:pt x="153" y="127"/>
                  </a:cubicBezTo>
                  <a:cubicBezTo>
                    <a:pt x="150" y="126"/>
                    <a:pt x="148" y="129"/>
                    <a:pt x="149" y="131"/>
                  </a:cubicBezTo>
                  <a:cubicBezTo>
                    <a:pt x="150" y="132"/>
                    <a:pt x="152" y="131"/>
                    <a:pt x="154" y="132"/>
                  </a:cubicBezTo>
                  <a:cubicBezTo>
                    <a:pt x="157" y="135"/>
                    <a:pt x="161" y="137"/>
                    <a:pt x="164" y="139"/>
                  </a:cubicBezTo>
                  <a:cubicBezTo>
                    <a:pt x="166" y="140"/>
                    <a:pt x="169" y="141"/>
                    <a:pt x="171" y="143"/>
                  </a:cubicBezTo>
                  <a:cubicBezTo>
                    <a:pt x="172" y="143"/>
                    <a:pt x="172" y="144"/>
                    <a:pt x="174" y="145"/>
                  </a:cubicBezTo>
                  <a:cubicBezTo>
                    <a:pt x="175" y="148"/>
                    <a:pt x="172" y="152"/>
                    <a:pt x="173" y="155"/>
                  </a:cubicBezTo>
                  <a:cubicBezTo>
                    <a:pt x="173" y="155"/>
                    <a:pt x="173" y="156"/>
                    <a:pt x="173" y="156"/>
                  </a:cubicBezTo>
                  <a:cubicBezTo>
                    <a:pt x="173" y="156"/>
                    <a:pt x="173" y="156"/>
                    <a:pt x="174" y="156"/>
                  </a:cubicBezTo>
                  <a:cubicBezTo>
                    <a:pt x="177" y="152"/>
                    <a:pt x="179" y="135"/>
                    <a:pt x="181" y="133"/>
                  </a:cubicBezTo>
                  <a:cubicBezTo>
                    <a:pt x="184" y="137"/>
                    <a:pt x="187" y="141"/>
                    <a:pt x="190" y="145"/>
                  </a:cubicBezTo>
                  <a:cubicBezTo>
                    <a:pt x="190" y="145"/>
                    <a:pt x="190" y="145"/>
                    <a:pt x="190" y="145"/>
                  </a:cubicBezTo>
                  <a:cubicBezTo>
                    <a:pt x="188" y="146"/>
                    <a:pt x="186" y="146"/>
                    <a:pt x="184" y="146"/>
                  </a:cubicBezTo>
                  <a:cubicBezTo>
                    <a:pt x="184" y="146"/>
                    <a:pt x="184" y="147"/>
                    <a:pt x="183" y="147"/>
                  </a:cubicBezTo>
                  <a:cubicBezTo>
                    <a:pt x="183" y="147"/>
                    <a:pt x="183" y="147"/>
                    <a:pt x="183" y="148"/>
                  </a:cubicBezTo>
                  <a:cubicBezTo>
                    <a:pt x="189" y="148"/>
                    <a:pt x="191" y="150"/>
                    <a:pt x="197" y="149"/>
                  </a:cubicBezTo>
                  <a:cubicBezTo>
                    <a:pt x="197" y="148"/>
                    <a:pt x="197" y="148"/>
                    <a:pt x="197" y="148"/>
                  </a:cubicBezTo>
                  <a:cubicBezTo>
                    <a:pt x="193" y="143"/>
                    <a:pt x="189" y="138"/>
                    <a:pt x="186" y="133"/>
                  </a:cubicBezTo>
                  <a:cubicBezTo>
                    <a:pt x="184" y="131"/>
                    <a:pt x="181" y="130"/>
                    <a:pt x="180" y="127"/>
                  </a:cubicBezTo>
                  <a:cubicBezTo>
                    <a:pt x="181" y="126"/>
                    <a:pt x="181" y="124"/>
                    <a:pt x="182" y="123"/>
                  </a:cubicBezTo>
                  <a:cubicBezTo>
                    <a:pt x="188" y="123"/>
                    <a:pt x="193" y="123"/>
                    <a:pt x="198" y="122"/>
                  </a:cubicBezTo>
                  <a:cubicBezTo>
                    <a:pt x="200" y="122"/>
                    <a:pt x="201" y="124"/>
                    <a:pt x="204" y="123"/>
                  </a:cubicBezTo>
                  <a:cubicBezTo>
                    <a:pt x="206" y="122"/>
                    <a:pt x="207" y="120"/>
                    <a:pt x="209" y="118"/>
                  </a:cubicBezTo>
                  <a:cubicBezTo>
                    <a:pt x="209" y="118"/>
                    <a:pt x="209" y="118"/>
                    <a:pt x="209" y="117"/>
                  </a:cubicBezTo>
                  <a:cubicBezTo>
                    <a:pt x="208" y="117"/>
                    <a:pt x="208" y="117"/>
                    <a:pt x="208" y="117"/>
                  </a:cubicBezTo>
                  <a:cubicBezTo>
                    <a:pt x="203" y="115"/>
                    <a:pt x="202" y="118"/>
                    <a:pt x="198" y="119"/>
                  </a:cubicBezTo>
                  <a:cubicBezTo>
                    <a:pt x="196" y="119"/>
                    <a:pt x="194" y="119"/>
                    <a:pt x="192" y="119"/>
                  </a:cubicBezTo>
                  <a:cubicBezTo>
                    <a:pt x="189" y="120"/>
                    <a:pt x="186" y="121"/>
                    <a:pt x="182" y="121"/>
                  </a:cubicBezTo>
                  <a:cubicBezTo>
                    <a:pt x="181" y="119"/>
                    <a:pt x="183" y="115"/>
                    <a:pt x="182" y="112"/>
                  </a:cubicBezTo>
                  <a:cubicBezTo>
                    <a:pt x="181" y="110"/>
                    <a:pt x="181" y="108"/>
                    <a:pt x="180" y="106"/>
                  </a:cubicBezTo>
                  <a:cubicBezTo>
                    <a:pt x="180" y="104"/>
                    <a:pt x="180" y="102"/>
                    <a:pt x="180" y="101"/>
                  </a:cubicBezTo>
                  <a:cubicBezTo>
                    <a:pt x="179" y="99"/>
                    <a:pt x="177" y="97"/>
                    <a:pt x="174" y="98"/>
                  </a:cubicBezTo>
                  <a:cubicBezTo>
                    <a:pt x="174" y="98"/>
                    <a:pt x="173" y="99"/>
                    <a:pt x="173" y="99"/>
                  </a:cubicBezTo>
                  <a:cubicBezTo>
                    <a:pt x="173" y="99"/>
                    <a:pt x="173" y="100"/>
                    <a:pt x="173" y="100"/>
                  </a:cubicBezTo>
                  <a:cubicBezTo>
                    <a:pt x="173" y="100"/>
                    <a:pt x="175" y="101"/>
                    <a:pt x="175" y="101"/>
                  </a:cubicBezTo>
                  <a:cubicBezTo>
                    <a:pt x="178" y="104"/>
                    <a:pt x="179" y="115"/>
                    <a:pt x="179" y="120"/>
                  </a:cubicBezTo>
                  <a:cubicBezTo>
                    <a:pt x="178" y="120"/>
                    <a:pt x="177" y="120"/>
                    <a:pt x="175" y="120"/>
                  </a:cubicBezTo>
                  <a:cubicBezTo>
                    <a:pt x="173" y="117"/>
                    <a:pt x="170" y="114"/>
                    <a:pt x="168" y="111"/>
                  </a:cubicBezTo>
                  <a:cubicBezTo>
                    <a:pt x="168" y="110"/>
                    <a:pt x="169" y="107"/>
                    <a:pt x="170" y="106"/>
                  </a:cubicBezTo>
                  <a:cubicBezTo>
                    <a:pt x="170" y="106"/>
                    <a:pt x="170" y="105"/>
                    <a:pt x="170" y="105"/>
                  </a:cubicBezTo>
                  <a:cubicBezTo>
                    <a:pt x="169" y="105"/>
                    <a:pt x="169" y="105"/>
                    <a:pt x="169" y="105"/>
                  </a:cubicBezTo>
                  <a:cubicBezTo>
                    <a:pt x="168" y="106"/>
                    <a:pt x="167" y="107"/>
                    <a:pt x="167" y="108"/>
                  </a:cubicBezTo>
                  <a:cubicBezTo>
                    <a:pt x="167" y="109"/>
                    <a:pt x="166" y="109"/>
                    <a:pt x="166" y="109"/>
                  </a:cubicBezTo>
                  <a:cubicBezTo>
                    <a:pt x="165" y="107"/>
                    <a:pt x="161" y="100"/>
                    <a:pt x="162" y="99"/>
                  </a:cubicBezTo>
                  <a:cubicBezTo>
                    <a:pt x="162" y="98"/>
                    <a:pt x="165" y="97"/>
                    <a:pt x="166" y="96"/>
                  </a:cubicBezTo>
                  <a:cubicBezTo>
                    <a:pt x="166" y="96"/>
                    <a:pt x="166" y="96"/>
                    <a:pt x="166" y="96"/>
                  </a:cubicBezTo>
                  <a:cubicBezTo>
                    <a:pt x="165" y="95"/>
                    <a:pt x="165" y="95"/>
                    <a:pt x="164" y="94"/>
                  </a:cubicBezTo>
                  <a:cubicBezTo>
                    <a:pt x="162" y="93"/>
                    <a:pt x="160" y="96"/>
                    <a:pt x="159" y="96"/>
                  </a:cubicBezTo>
                  <a:cubicBezTo>
                    <a:pt x="155" y="93"/>
                    <a:pt x="155" y="84"/>
                    <a:pt x="147" y="84"/>
                  </a:cubicBezTo>
                  <a:close/>
                  <a:moveTo>
                    <a:pt x="179" y="121"/>
                  </a:moveTo>
                  <a:cubicBezTo>
                    <a:pt x="178" y="122"/>
                    <a:pt x="178" y="123"/>
                    <a:pt x="177" y="123"/>
                  </a:cubicBezTo>
                  <a:cubicBezTo>
                    <a:pt x="177" y="124"/>
                    <a:pt x="178" y="125"/>
                    <a:pt x="178" y="125"/>
                  </a:cubicBezTo>
                  <a:cubicBezTo>
                    <a:pt x="179" y="125"/>
                    <a:pt x="179" y="125"/>
                    <a:pt x="179" y="125"/>
                  </a:cubicBezTo>
                  <a:cubicBezTo>
                    <a:pt x="179" y="124"/>
                    <a:pt x="179" y="122"/>
                    <a:pt x="179" y="121"/>
                  </a:cubicBezTo>
                  <a:cubicBezTo>
                    <a:pt x="179" y="121"/>
                    <a:pt x="179" y="121"/>
                    <a:pt x="179" y="121"/>
                  </a:cubicBezTo>
                  <a:close/>
                  <a:moveTo>
                    <a:pt x="175" y="127"/>
                  </a:moveTo>
                  <a:cubicBezTo>
                    <a:pt x="175" y="131"/>
                    <a:pt x="174" y="134"/>
                    <a:pt x="173" y="138"/>
                  </a:cubicBezTo>
                  <a:cubicBezTo>
                    <a:pt x="173" y="139"/>
                    <a:pt x="171" y="139"/>
                    <a:pt x="171" y="141"/>
                  </a:cubicBezTo>
                  <a:cubicBezTo>
                    <a:pt x="172" y="141"/>
                    <a:pt x="173" y="142"/>
                    <a:pt x="175" y="142"/>
                  </a:cubicBezTo>
                  <a:cubicBezTo>
                    <a:pt x="175" y="141"/>
                    <a:pt x="178" y="130"/>
                    <a:pt x="178" y="129"/>
                  </a:cubicBezTo>
                  <a:cubicBezTo>
                    <a:pt x="177" y="129"/>
                    <a:pt x="177" y="128"/>
                    <a:pt x="176" y="127"/>
                  </a:cubicBezTo>
                  <a:cubicBezTo>
                    <a:pt x="176" y="127"/>
                    <a:pt x="176" y="127"/>
                    <a:pt x="175" y="127"/>
                  </a:cubicBezTo>
                  <a:close/>
                  <a:moveTo>
                    <a:pt x="549" y="96"/>
                  </a:moveTo>
                  <a:cubicBezTo>
                    <a:pt x="545" y="100"/>
                    <a:pt x="545" y="109"/>
                    <a:pt x="541" y="113"/>
                  </a:cubicBezTo>
                  <a:cubicBezTo>
                    <a:pt x="539" y="113"/>
                    <a:pt x="539" y="112"/>
                    <a:pt x="538" y="112"/>
                  </a:cubicBezTo>
                  <a:cubicBezTo>
                    <a:pt x="538" y="107"/>
                    <a:pt x="540" y="106"/>
                    <a:pt x="542" y="102"/>
                  </a:cubicBezTo>
                  <a:cubicBezTo>
                    <a:pt x="541" y="101"/>
                    <a:pt x="541" y="100"/>
                    <a:pt x="541" y="99"/>
                  </a:cubicBezTo>
                  <a:cubicBezTo>
                    <a:pt x="540" y="99"/>
                    <a:pt x="540" y="99"/>
                    <a:pt x="539" y="99"/>
                  </a:cubicBezTo>
                  <a:cubicBezTo>
                    <a:pt x="537" y="102"/>
                    <a:pt x="537" y="107"/>
                    <a:pt x="535" y="111"/>
                  </a:cubicBezTo>
                  <a:cubicBezTo>
                    <a:pt x="534" y="110"/>
                    <a:pt x="532" y="109"/>
                    <a:pt x="531" y="109"/>
                  </a:cubicBezTo>
                  <a:cubicBezTo>
                    <a:pt x="531" y="109"/>
                    <a:pt x="530" y="109"/>
                    <a:pt x="530" y="110"/>
                  </a:cubicBezTo>
                  <a:cubicBezTo>
                    <a:pt x="530" y="110"/>
                    <a:pt x="530" y="111"/>
                    <a:pt x="530" y="111"/>
                  </a:cubicBezTo>
                  <a:cubicBezTo>
                    <a:pt x="532" y="115"/>
                    <a:pt x="533" y="113"/>
                    <a:pt x="533" y="118"/>
                  </a:cubicBezTo>
                  <a:cubicBezTo>
                    <a:pt x="533" y="119"/>
                    <a:pt x="534" y="119"/>
                    <a:pt x="534" y="119"/>
                  </a:cubicBezTo>
                  <a:cubicBezTo>
                    <a:pt x="534" y="119"/>
                    <a:pt x="534" y="119"/>
                    <a:pt x="535" y="119"/>
                  </a:cubicBezTo>
                  <a:cubicBezTo>
                    <a:pt x="536" y="118"/>
                    <a:pt x="536" y="117"/>
                    <a:pt x="538" y="116"/>
                  </a:cubicBezTo>
                  <a:cubicBezTo>
                    <a:pt x="539" y="117"/>
                    <a:pt x="540" y="118"/>
                    <a:pt x="541" y="118"/>
                  </a:cubicBezTo>
                  <a:cubicBezTo>
                    <a:pt x="548" y="120"/>
                    <a:pt x="549" y="118"/>
                    <a:pt x="552" y="123"/>
                  </a:cubicBezTo>
                  <a:cubicBezTo>
                    <a:pt x="554" y="123"/>
                    <a:pt x="556" y="123"/>
                    <a:pt x="558" y="123"/>
                  </a:cubicBezTo>
                  <a:cubicBezTo>
                    <a:pt x="562" y="124"/>
                    <a:pt x="561" y="125"/>
                    <a:pt x="567" y="124"/>
                  </a:cubicBezTo>
                  <a:cubicBezTo>
                    <a:pt x="567" y="125"/>
                    <a:pt x="567" y="125"/>
                    <a:pt x="567" y="125"/>
                  </a:cubicBezTo>
                  <a:cubicBezTo>
                    <a:pt x="567" y="126"/>
                    <a:pt x="567" y="127"/>
                    <a:pt x="566" y="127"/>
                  </a:cubicBezTo>
                  <a:cubicBezTo>
                    <a:pt x="566" y="128"/>
                    <a:pt x="566" y="128"/>
                    <a:pt x="566" y="128"/>
                  </a:cubicBezTo>
                  <a:cubicBezTo>
                    <a:pt x="561" y="127"/>
                    <a:pt x="557" y="126"/>
                    <a:pt x="551" y="127"/>
                  </a:cubicBezTo>
                  <a:cubicBezTo>
                    <a:pt x="551" y="127"/>
                    <a:pt x="551" y="128"/>
                    <a:pt x="551" y="128"/>
                  </a:cubicBezTo>
                  <a:cubicBezTo>
                    <a:pt x="551" y="128"/>
                    <a:pt x="551" y="128"/>
                    <a:pt x="551" y="128"/>
                  </a:cubicBezTo>
                  <a:cubicBezTo>
                    <a:pt x="557" y="129"/>
                    <a:pt x="556" y="131"/>
                    <a:pt x="559" y="133"/>
                  </a:cubicBezTo>
                  <a:cubicBezTo>
                    <a:pt x="561" y="135"/>
                    <a:pt x="563" y="134"/>
                    <a:pt x="564" y="136"/>
                  </a:cubicBezTo>
                  <a:cubicBezTo>
                    <a:pt x="565" y="137"/>
                    <a:pt x="565" y="137"/>
                    <a:pt x="566" y="137"/>
                  </a:cubicBezTo>
                  <a:cubicBezTo>
                    <a:pt x="568" y="134"/>
                    <a:pt x="574" y="129"/>
                    <a:pt x="569" y="124"/>
                  </a:cubicBezTo>
                  <a:cubicBezTo>
                    <a:pt x="568" y="122"/>
                    <a:pt x="564" y="123"/>
                    <a:pt x="563" y="121"/>
                  </a:cubicBezTo>
                  <a:cubicBezTo>
                    <a:pt x="565" y="119"/>
                    <a:pt x="582" y="114"/>
                    <a:pt x="580" y="111"/>
                  </a:cubicBezTo>
                  <a:cubicBezTo>
                    <a:pt x="579" y="107"/>
                    <a:pt x="574" y="107"/>
                    <a:pt x="572" y="104"/>
                  </a:cubicBezTo>
                  <a:cubicBezTo>
                    <a:pt x="572" y="104"/>
                    <a:pt x="571" y="104"/>
                    <a:pt x="571" y="104"/>
                  </a:cubicBezTo>
                  <a:cubicBezTo>
                    <a:pt x="570" y="105"/>
                    <a:pt x="570" y="105"/>
                    <a:pt x="569" y="106"/>
                  </a:cubicBezTo>
                  <a:cubicBezTo>
                    <a:pt x="570" y="108"/>
                    <a:pt x="572" y="110"/>
                    <a:pt x="574" y="110"/>
                  </a:cubicBezTo>
                  <a:cubicBezTo>
                    <a:pt x="574" y="111"/>
                    <a:pt x="574" y="111"/>
                    <a:pt x="575" y="111"/>
                  </a:cubicBezTo>
                  <a:cubicBezTo>
                    <a:pt x="573" y="112"/>
                    <a:pt x="572" y="114"/>
                    <a:pt x="570" y="115"/>
                  </a:cubicBezTo>
                  <a:cubicBezTo>
                    <a:pt x="569" y="114"/>
                    <a:pt x="566" y="113"/>
                    <a:pt x="564" y="114"/>
                  </a:cubicBezTo>
                  <a:cubicBezTo>
                    <a:pt x="563" y="114"/>
                    <a:pt x="563" y="114"/>
                    <a:pt x="563" y="115"/>
                  </a:cubicBezTo>
                  <a:cubicBezTo>
                    <a:pt x="564" y="115"/>
                    <a:pt x="564" y="116"/>
                    <a:pt x="565" y="117"/>
                  </a:cubicBezTo>
                  <a:cubicBezTo>
                    <a:pt x="564" y="118"/>
                    <a:pt x="557" y="120"/>
                    <a:pt x="555" y="118"/>
                  </a:cubicBezTo>
                  <a:cubicBezTo>
                    <a:pt x="555" y="118"/>
                    <a:pt x="555" y="118"/>
                    <a:pt x="555" y="118"/>
                  </a:cubicBezTo>
                  <a:cubicBezTo>
                    <a:pt x="555" y="118"/>
                    <a:pt x="554" y="118"/>
                    <a:pt x="554" y="117"/>
                  </a:cubicBezTo>
                  <a:cubicBezTo>
                    <a:pt x="558" y="116"/>
                    <a:pt x="561" y="111"/>
                    <a:pt x="561" y="106"/>
                  </a:cubicBezTo>
                  <a:cubicBezTo>
                    <a:pt x="563" y="103"/>
                    <a:pt x="566" y="101"/>
                    <a:pt x="562" y="96"/>
                  </a:cubicBezTo>
                  <a:cubicBezTo>
                    <a:pt x="562" y="96"/>
                    <a:pt x="562" y="97"/>
                    <a:pt x="561" y="97"/>
                  </a:cubicBezTo>
                  <a:cubicBezTo>
                    <a:pt x="561" y="97"/>
                    <a:pt x="560" y="98"/>
                    <a:pt x="560" y="99"/>
                  </a:cubicBezTo>
                  <a:cubicBezTo>
                    <a:pt x="560" y="100"/>
                    <a:pt x="560" y="100"/>
                    <a:pt x="560" y="100"/>
                  </a:cubicBezTo>
                  <a:cubicBezTo>
                    <a:pt x="558" y="99"/>
                    <a:pt x="558" y="98"/>
                    <a:pt x="557" y="98"/>
                  </a:cubicBezTo>
                  <a:cubicBezTo>
                    <a:pt x="556" y="98"/>
                    <a:pt x="556" y="99"/>
                    <a:pt x="555" y="100"/>
                  </a:cubicBezTo>
                  <a:cubicBezTo>
                    <a:pt x="555" y="101"/>
                    <a:pt x="555" y="101"/>
                    <a:pt x="556" y="102"/>
                  </a:cubicBezTo>
                  <a:cubicBezTo>
                    <a:pt x="556" y="102"/>
                    <a:pt x="556" y="103"/>
                    <a:pt x="556" y="103"/>
                  </a:cubicBezTo>
                  <a:cubicBezTo>
                    <a:pt x="553" y="104"/>
                    <a:pt x="551" y="105"/>
                    <a:pt x="549" y="106"/>
                  </a:cubicBezTo>
                  <a:cubicBezTo>
                    <a:pt x="549" y="105"/>
                    <a:pt x="548" y="105"/>
                    <a:pt x="548" y="105"/>
                  </a:cubicBezTo>
                  <a:cubicBezTo>
                    <a:pt x="550" y="103"/>
                    <a:pt x="551" y="103"/>
                    <a:pt x="552" y="100"/>
                  </a:cubicBezTo>
                  <a:cubicBezTo>
                    <a:pt x="551" y="99"/>
                    <a:pt x="550" y="97"/>
                    <a:pt x="550" y="96"/>
                  </a:cubicBezTo>
                  <a:cubicBezTo>
                    <a:pt x="549" y="96"/>
                    <a:pt x="549" y="96"/>
                    <a:pt x="549" y="96"/>
                  </a:cubicBezTo>
                  <a:close/>
                  <a:moveTo>
                    <a:pt x="525" y="105"/>
                  </a:moveTo>
                  <a:cubicBezTo>
                    <a:pt x="525" y="105"/>
                    <a:pt x="525" y="105"/>
                    <a:pt x="526" y="105"/>
                  </a:cubicBezTo>
                  <a:cubicBezTo>
                    <a:pt x="526" y="105"/>
                    <a:pt x="526" y="105"/>
                    <a:pt x="526" y="106"/>
                  </a:cubicBezTo>
                  <a:cubicBezTo>
                    <a:pt x="527" y="110"/>
                    <a:pt x="521" y="115"/>
                    <a:pt x="517" y="115"/>
                  </a:cubicBezTo>
                  <a:cubicBezTo>
                    <a:pt x="517" y="115"/>
                    <a:pt x="516" y="115"/>
                    <a:pt x="516" y="114"/>
                  </a:cubicBezTo>
                  <a:cubicBezTo>
                    <a:pt x="517" y="110"/>
                    <a:pt x="522" y="108"/>
                    <a:pt x="525" y="105"/>
                  </a:cubicBezTo>
                  <a:close/>
                  <a:moveTo>
                    <a:pt x="556" y="106"/>
                  </a:moveTo>
                  <a:cubicBezTo>
                    <a:pt x="561" y="107"/>
                    <a:pt x="557" y="112"/>
                    <a:pt x="555" y="113"/>
                  </a:cubicBezTo>
                  <a:cubicBezTo>
                    <a:pt x="555" y="113"/>
                    <a:pt x="554" y="113"/>
                    <a:pt x="554" y="113"/>
                  </a:cubicBezTo>
                  <a:cubicBezTo>
                    <a:pt x="553" y="111"/>
                    <a:pt x="553" y="110"/>
                    <a:pt x="552" y="109"/>
                  </a:cubicBezTo>
                  <a:cubicBezTo>
                    <a:pt x="551" y="109"/>
                    <a:pt x="550" y="109"/>
                    <a:pt x="550" y="109"/>
                  </a:cubicBezTo>
                  <a:cubicBezTo>
                    <a:pt x="548" y="111"/>
                    <a:pt x="549" y="113"/>
                    <a:pt x="550" y="115"/>
                  </a:cubicBezTo>
                  <a:cubicBezTo>
                    <a:pt x="548" y="116"/>
                    <a:pt x="546" y="115"/>
                    <a:pt x="544" y="114"/>
                  </a:cubicBezTo>
                  <a:cubicBezTo>
                    <a:pt x="545" y="112"/>
                    <a:pt x="546" y="110"/>
                    <a:pt x="547" y="108"/>
                  </a:cubicBezTo>
                  <a:cubicBezTo>
                    <a:pt x="549" y="107"/>
                    <a:pt x="553" y="108"/>
                    <a:pt x="556" y="106"/>
                  </a:cubicBezTo>
                  <a:close/>
                  <a:moveTo>
                    <a:pt x="532" y="121"/>
                  </a:moveTo>
                  <a:cubicBezTo>
                    <a:pt x="532" y="121"/>
                    <a:pt x="531" y="122"/>
                    <a:pt x="531" y="123"/>
                  </a:cubicBezTo>
                  <a:cubicBezTo>
                    <a:pt x="532" y="125"/>
                    <a:pt x="533" y="126"/>
                    <a:pt x="534" y="127"/>
                  </a:cubicBezTo>
                  <a:cubicBezTo>
                    <a:pt x="533" y="128"/>
                    <a:pt x="531" y="129"/>
                    <a:pt x="530" y="130"/>
                  </a:cubicBezTo>
                  <a:cubicBezTo>
                    <a:pt x="530" y="130"/>
                    <a:pt x="530" y="130"/>
                    <a:pt x="530" y="130"/>
                  </a:cubicBezTo>
                  <a:cubicBezTo>
                    <a:pt x="532" y="131"/>
                    <a:pt x="534" y="131"/>
                    <a:pt x="536" y="131"/>
                  </a:cubicBezTo>
                  <a:cubicBezTo>
                    <a:pt x="536" y="131"/>
                    <a:pt x="537" y="132"/>
                    <a:pt x="537" y="132"/>
                  </a:cubicBezTo>
                  <a:cubicBezTo>
                    <a:pt x="536" y="134"/>
                    <a:pt x="535" y="135"/>
                    <a:pt x="534" y="137"/>
                  </a:cubicBezTo>
                  <a:cubicBezTo>
                    <a:pt x="531" y="137"/>
                    <a:pt x="528" y="136"/>
                    <a:pt x="525" y="135"/>
                  </a:cubicBezTo>
                  <a:cubicBezTo>
                    <a:pt x="524" y="134"/>
                    <a:pt x="523" y="133"/>
                    <a:pt x="521" y="132"/>
                  </a:cubicBezTo>
                  <a:cubicBezTo>
                    <a:pt x="520" y="133"/>
                    <a:pt x="520" y="133"/>
                    <a:pt x="520" y="135"/>
                  </a:cubicBezTo>
                  <a:cubicBezTo>
                    <a:pt x="522" y="137"/>
                    <a:pt x="523" y="140"/>
                    <a:pt x="526" y="140"/>
                  </a:cubicBezTo>
                  <a:cubicBezTo>
                    <a:pt x="528" y="139"/>
                    <a:pt x="529" y="139"/>
                    <a:pt x="531" y="140"/>
                  </a:cubicBezTo>
                  <a:cubicBezTo>
                    <a:pt x="533" y="142"/>
                    <a:pt x="523" y="148"/>
                    <a:pt x="522" y="150"/>
                  </a:cubicBezTo>
                  <a:cubicBezTo>
                    <a:pt x="520" y="149"/>
                    <a:pt x="518" y="147"/>
                    <a:pt x="517" y="145"/>
                  </a:cubicBezTo>
                  <a:cubicBezTo>
                    <a:pt x="516" y="145"/>
                    <a:pt x="516" y="145"/>
                    <a:pt x="516" y="145"/>
                  </a:cubicBezTo>
                  <a:cubicBezTo>
                    <a:pt x="516" y="145"/>
                    <a:pt x="516" y="145"/>
                    <a:pt x="516" y="145"/>
                  </a:cubicBezTo>
                  <a:cubicBezTo>
                    <a:pt x="516" y="148"/>
                    <a:pt x="517" y="148"/>
                    <a:pt x="517" y="150"/>
                  </a:cubicBezTo>
                  <a:cubicBezTo>
                    <a:pt x="516" y="153"/>
                    <a:pt x="519" y="156"/>
                    <a:pt x="522" y="155"/>
                  </a:cubicBezTo>
                  <a:cubicBezTo>
                    <a:pt x="527" y="152"/>
                    <a:pt x="531" y="144"/>
                    <a:pt x="536" y="142"/>
                  </a:cubicBezTo>
                  <a:cubicBezTo>
                    <a:pt x="538" y="141"/>
                    <a:pt x="540" y="143"/>
                    <a:pt x="542" y="144"/>
                  </a:cubicBezTo>
                  <a:cubicBezTo>
                    <a:pt x="544" y="146"/>
                    <a:pt x="544" y="150"/>
                    <a:pt x="545" y="153"/>
                  </a:cubicBezTo>
                  <a:cubicBezTo>
                    <a:pt x="546" y="153"/>
                    <a:pt x="546" y="154"/>
                    <a:pt x="548" y="154"/>
                  </a:cubicBezTo>
                  <a:cubicBezTo>
                    <a:pt x="548" y="153"/>
                    <a:pt x="549" y="152"/>
                    <a:pt x="549" y="151"/>
                  </a:cubicBezTo>
                  <a:cubicBezTo>
                    <a:pt x="549" y="143"/>
                    <a:pt x="545" y="142"/>
                    <a:pt x="538" y="139"/>
                  </a:cubicBezTo>
                  <a:cubicBezTo>
                    <a:pt x="538" y="139"/>
                    <a:pt x="538" y="139"/>
                    <a:pt x="538" y="138"/>
                  </a:cubicBezTo>
                  <a:cubicBezTo>
                    <a:pt x="539" y="137"/>
                    <a:pt x="541" y="137"/>
                    <a:pt x="542" y="135"/>
                  </a:cubicBezTo>
                  <a:cubicBezTo>
                    <a:pt x="542" y="132"/>
                    <a:pt x="541" y="132"/>
                    <a:pt x="540" y="131"/>
                  </a:cubicBezTo>
                  <a:cubicBezTo>
                    <a:pt x="540" y="131"/>
                    <a:pt x="540" y="130"/>
                    <a:pt x="540" y="130"/>
                  </a:cubicBezTo>
                  <a:cubicBezTo>
                    <a:pt x="544" y="131"/>
                    <a:pt x="544" y="133"/>
                    <a:pt x="546" y="130"/>
                  </a:cubicBezTo>
                  <a:cubicBezTo>
                    <a:pt x="546" y="125"/>
                    <a:pt x="540" y="126"/>
                    <a:pt x="537" y="123"/>
                  </a:cubicBezTo>
                  <a:cubicBezTo>
                    <a:pt x="535" y="122"/>
                    <a:pt x="535" y="121"/>
                    <a:pt x="532" y="121"/>
                  </a:cubicBezTo>
                  <a:close/>
                  <a:moveTo>
                    <a:pt x="462" y="556"/>
                  </a:moveTo>
                  <a:cubicBezTo>
                    <a:pt x="429" y="574"/>
                    <a:pt x="391" y="584"/>
                    <a:pt x="351" y="584"/>
                  </a:cubicBezTo>
                  <a:cubicBezTo>
                    <a:pt x="297" y="584"/>
                    <a:pt x="246" y="565"/>
                    <a:pt x="206" y="533"/>
                  </a:cubicBezTo>
                  <a:cubicBezTo>
                    <a:pt x="216" y="527"/>
                    <a:pt x="259" y="504"/>
                    <a:pt x="307" y="513"/>
                  </a:cubicBezTo>
                  <a:cubicBezTo>
                    <a:pt x="307" y="513"/>
                    <a:pt x="345" y="522"/>
                    <a:pt x="356" y="531"/>
                  </a:cubicBezTo>
                  <a:cubicBezTo>
                    <a:pt x="359" y="533"/>
                    <a:pt x="367" y="537"/>
                    <a:pt x="378" y="541"/>
                  </a:cubicBezTo>
                  <a:cubicBezTo>
                    <a:pt x="371" y="518"/>
                    <a:pt x="371" y="518"/>
                    <a:pt x="371" y="518"/>
                  </a:cubicBezTo>
                  <a:cubicBezTo>
                    <a:pt x="350" y="508"/>
                    <a:pt x="318" y="496"/>
                    <a:pt x="302" y="496"/>
                  </a:cubicBezTo>
                  <a:cubicBezTo>
                    <a:pt x="275" y="496"/>
                    <a:pt x="258" y="487"/>
                    <a:pt x="193" y="522"/>
                  </a:cubicBezTo>
                  <a:cubicBezTo>
                    <a:pt x="187" y="516"/>
                    <a:pt x="181" y="510"/>
                    <a:pt x="176" y="504"/>
                  </a:cubicBezTo>
                  <a:cubicBezTo>
                    <a:pt x="184" y="497"/>
                    <a:pt x="221" y="468"/>
                    <a:pt x="279" y="471"/>
                  </a:cubicBezTo>
                  <a:cubicBezTo>
                    <a:pt x="279" y="471"/>
                    <a:pt x="319" y="471"/>
                    <a:pt x="364" y="494"/>
                  </a:cubicBezTo>
                  <a:cubicBezTo>
                    <a:pt x="358" y="472"/>
                    <a:pt x="358" y="472"/>
                    <a:pt x="358" y="472"/>
                  </a:cubicBezTo>
                  <a:cubicBezTo>
                    <a:pt x="357" y="472"/>
                    <a:pt x="356" y="471"/>
                    <a:pt x="354" y="471"/>
                  </a:cubicBezTo>
                  <a:cubicBezTo>
                    <a:pt x="354" y="471"/>
                    <a:pt x="295" y="445"/>
                    <a:pt x="239" y="457"/>
                  </a:cubicBezTo>
                  <a:cubicBezTo>
                    <a:pt x="239" y="457"/>
                    <a:pt x="211" y="459"/>
                    <a:pt x="164" y="489"/>
                  </a:cubicBezTo>
                  <a:cubicBezTo>
                    <a:pt x="159" y="483"/>
                    <a:pt x="155" y="476"/>
                    <a:pt x="151" y="469"/>
                  </a:cubicBezTo>
                  <a:cubicBezTo>
                    <a:pt x="164" y="459"/>
                    <a:pt x="213" y="425"/>
                    <a:pt x="280" y="429"/>
                  </a:cubicBezTo>
                  <a:cubicBezTo>
                    <a:pt x="280" y="429"/>
                    <a:pt x="316" y="427"/>
                    <a:pt x="361" y="453"/>
                  </a:cubicBezTo>
                  <a:cubicBezTo>
                    <a:pt x="361" y="453"/>
                    <a:pt x="453" y="499"/>
                    <a:pt x="554" y="466"/>
                  </a:cubicBezTo>
                  <a:cubicBezTo>
                    <a:pt x="549" y="475"/>
                    <a:pt x="543" y="484"/>
                    <a:pt x="536" y="492"/>
                  </a:cubicBezTo>
                  <a:cubicBezTo>
                    <a:pt x="517" y="497"/>
                    <a:pt x="474" y="505"/>
                    <a:pt x="439" y="498"/>
                  </a:cubicBezTo>
                  <a:cubicBezTo>
                    <a:pt x="439" y="498"/>
                    <a:pt x="417" y="496"/>
                    <a:pt x="378" y="481"/>
                  </a:cubicBezTo>
                  <a:cubicBezTo>
                    <a:pt x="384" y="502"/>
                    <a:pt x="384" y="502"/>
                    <a:pt x="384" y="502"/>
                  </a:cubicBezTo>
                  <a:cubicBezTo>
                    <a:pt x="410" y="511"/>
                    <a:pt x="461" y="524"/>
                    <a:pt x="517" y="515"/>
                  </a:cubicBezTo>
                  <a:cubicBezTo>
                    <a:pt x="508" y="523"/>
                    <a:pt x="499" y="532"/>
                    <a:pt x="489" y="539"/>
                  </a:cubicBezTo>
                  <a:cubicBezTo>
                    <a:pt x="471" y="540"/>
                    <a:pt x="436" y="539"/>
                    <a:pt x="395" y="529"/>
                  </a:cubicBezTo>
                  <a:cubicBezTo>
                    <a:pt x="395" y="529"/>
                    <a:pt x="393" y="528"/>
                    <a:pt x="390" y="527"/>
                  </a:cubicBezTo>
                  <a:cubicBezTo>
                    <a:pt x="395" y="546"/>
                    <a:pt x="395" y="546"/>
                    <a:pt x="395" y="546"/>
                  </a:cubicBezTo>
                  <a:cubicBezTo>
                    <a:pt x="415" y="551"/>
                    <a:pt x="439" y="555"/>
                    <a:pt x="462" y="556"/>
                  </a:cubicBezTo>
                  <a:close/>
                  <a:moveTo>
                    <a:pt x="575" y="415"/>
                  </a:moveTo>
                  <a:cubicBezTo>
                    <a:pt x="521" y="437"/>
                    <a:pt x="471" y="446"/>
                    <a:pt x="411" y="431"/>
                  </a:cubicBezTo>
                  <a:cubicBezTo>
                    <a:pt x="343" y="414"/>
                    <a:pt x="336" y="388"/>
                    <a:pt x="258" y="390"/>
                  </a:cubicBezTo>
                  <a:cubicBezTo>
                    <a:pt x="192" y="392"/>
                    <a:pt x="146" y="425"/>
                    <a:pt x="134" y="435"/>
                  </a:cubicBezTo>
                  <a:cubicBezTo>
                    <a:pt x="137" y="442"/>
                    <a:pt x="140" y="448"/>
                    <a:pt x="143" y="455"/>
                  </a:cubicBezTo>
                  <a:cubicBezTo>
                    <a:pt x="182" y="425"/>
                    <a:pt x="229" y="413"/>
                    <a:pt x="271" y="413"/>
                  </a:cubicBezTo>
                  <a:cubicBezTo>
                    <a:pt x="318" y="413"/>
                    <a:pt x="355" y="432"/>
                    <a:pt x="355" y="432"/>
                  </a:cubicBezTo>
                  <a:cubicBezTo>
                    <a:pt x="355" y="432"/>
                    <a:pt x="400" y="457"/>
                    <a:pt x="457" y="461"/>
                  </a:cubicBezTo>
                  <a:cubicBezTo>
                    <a:pt x="511" y="465"/>
                    <a:pt x="560" y="444"/>
                    <a:pt x="566" y="442"/>
                  </a:cubicBezTo>
                  <a:cubicBezTo>
                    <a:pt x="570" y="433"/>
                    <a:pt x="573" y="424"/>
                    <a:pt x="575" y="415"/>
                  </a:cubicBezTo>
                  <a:close/>
                </a:path>
              </a:pathLst>
            </a:custGeom>
            <a:solidFill>
              <a:srgbClr val="2A458C">
                <a:alpha val="84000"/>
              </a:srgb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57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pic>
          <p:nvPicPr>
            <p:cNvPr id="18" name="图片 17" descr="QQ图片20220629125253"/>
            <p:cNvPicPr>
              <a:picLocks noChangeAspect="1"/>
            </p:cNvPicPr>
            <p:nvPr/>
          </p:nvPicPr>
          <p:blipFill>
            <a:blip r:embed="rId3"/>
            <a:stretch>
              <a:fillRect/>
            </a:stretch>
          </p:blipFill>
          <p:spPr>
            <a:xfrm>
              <a:off x="5128260" y="381212"/>
              <a:ext cx="2426673" cy="1711960"/>
            </a:xfrm>
            <a:prstGeom prst="rect">
              <a:avLst/>
            </a:prstGeom>
          </p:spPr>
        </p:pic>
      </p:grpSp>
      <p:sp>
        <p:nvSpPr>
          <p:cNvPr id="32" name="文本框 31"/>
          <p:cNvSpPr txBox="1"/>
          <p:nvPr/>
        </p:nvSpPr>
        <p:spPr>
          <a:xfrm>
            <a:off x="894080" y="2696011"/>
            <a:ext cx="7355840" cy="1967462"/>
          </a:xfrm>
          <a:prstGeom prst="rect">
            <a:avLst/>
          </a:prstGeom>
          <a:noFill/>
        </p:spPr>
        <p:txBody>
          <a:bodyPr wrap="square" rtlCol="0">
            <a:spAutoFit/>
          </a:bodyPr>
          <a:lstStyle/>
          <a:p>
            <a:pPr algn="ctr">
              <a:lnSpc>
                <a:spcPct val="150000"/>
              </a:lnSpc>
            </a:pPr>
            <a:r>
              <a:rPr lang="en-US" altLang="zh-CN" sz="2800" b="1" dirty="0" err="1">
                <a:latin typeface="Yu Mincho" panose="02020400000000000000" pitchFamily="18" charset="-128"/>
                <a:ea typeface="Yu Mincho" panose="02020400000000000000" pitchFamily="18" charset="-128"/>
              </a:rPr>
              <a:t>Alpoet</a:t>
            </a:r>
            <a:r>
              <a:rPr lang="en-US" altLang="zh-CN" sz="2800" b="1" dirty="0">
                <a:latin typeface="Yu Mincho" panose="02020400000000000000" pitchFamily="18" charset="-128"/>
                <a:ea typeface="Yu Mincho" panose="02020400000000000000" pitchFamily="18" charset="-128"/>
              </a:rPr>
              <a:t>: joining CLIP with </a:t>
            </a:r>
            <a:r>
              <a:rPr lang="en-US" altLang="zh-CN" sz="2800" b="1" dirty="0" err="1">
                <a:latin typeface="Yu Mincho" panose="02020400000000000000" pitchFamily="18" charset="-128"/>
                <a:ea typeface="Yu Mincho" panose="02020400000000000000" pitchFamily="18" charset="-128"/>
              </a:rPr>
              <a:t>chatGLM</a:t>
            </a:r>
            <a:r>
              <a:rPr lang="en-US" altLang="zh-CN" sz="2800" b="1" dirty="0">
                <a:latin typeface="Yu Mincho" panose="02020400000000000000" pitchFamily="18" charset="-128"/>
                <a:ea typeface="Yu Mincho" panose="02020400000000000000" pitchFamily="18" charset="-128"/>
              </a:rPr>
              <a:t>(P-Tuning) to write Chinese Ancient Poems Based On Images</a:t>
            </a:r>
            <a:endParaRPr lang="zh-CN" altLang="en-US" sz="2800" b="1" dirty="0">
              <a:latin typeface="Yu Mincho" panose="02020400000000000000" pitchFamily="18" charset="-128"/>
              <a:ea typeface="Yu Mincho" panose="02020400000000000000" pitchFamily="18" charset="-128"/>
            </a:endParaRPr>
          </a:p>
        </p:txBody>
      </p:sp>
      <p:sp>
        <p:nvSpPr>
          <p:cNvPr id="19" name="文本框 18"/>
          <p:cNvSpPr txBox="1"/>
          <p:nvPr/>
        </p:nvSpPr>
        <p:spPr>
          <a:xfrm>
            <a:off x="3175959" y="4963819"/>
            <a:ext cx="2928288" cy="400110"/>
          </a:xfrm>
          <a:prstGeom prst="rect">
            <a:avLst/>
          </a:prstGeom>
          <a:noFill/>
        </p:spPr>
        <p:txBody>
          <a:bodyPr wrap="square">
            <a:spAutoFit/>
          </a:bodyPr>
          <a:lstStyle/>
          <a:p>
            <a:r>
              <a:rPr lang="zh-CN" altLang="en-US" sz="2000" dirty="0">
                <a:latin typeface="Yu Mincho" panose="02020400000000000000" pitchFamily="18" charset="-128"/>
                <a:ea typeface="Yu Mincho" panose="02020400000000000000" pitchFamily="18" charset="-128"/>
              </a:rPr>
              <a:t>Reporter: Huang Ziheng</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4742708" y="1082284"/>
            <a:ext cx="4145280" cy="4875118"/>
          </a:xfrm>
          <a:prstGeom prst="rect">
            <a:avLst/>
          </a:prstGeom>
        </p:spPr>
      </p:pic>
      <p:pic>
        <p:nvPicPr>
          <p:cNvPr id="10" name="图片 9"/>
          <p:cNvPicPr>
            <a:picLocks noChangeAspect="1"/>
          </p:cNvPicPr>
          <p:nvPr/>
        </p:nvPicPr>
        <p:blipFill>
          <a:blip r:embed="rId4"/>
          <a:stretch>
            <a:fillRect/>
          </a:stretch>
        </p:blipFill>
        <p:spPr>
          <a:xfrm>
            <a:off x="242296" y="1094686"/>
            <a:ext cx="4280936" cy="4862716"/>
          </a:xfrm>
          <a:prstGeom prst="rect">
            <a:avLst/>
          </a:prstGeom>
        </p:spPr>
      </p:pic>
      <p:sp>
        <p:nvSpPr>
          <p:cNvPr id="6" name="文本框 5"/>
          <p:cNvSpPr txBox="1"/>
          <p:nvPr>
            <p:custDataLst>
              <p:tags r:id="rId1"/>
            </p:custDataLst>
          </p:nvPr>
        </p:nvSpPr>
        <p:spPr>
          <a:xfrm>
            <a:off x="50799" y="491490"/>
            <a:ext cx="6358966" cy="369332"/>
          </a:xfrm>
          <a:prstGeom prst="rect">
            <a:avLst/>
          </a:prstGeom>
          <a:noFill/>
        </p:spPr>
        <p:txBody>
          <a:bodyPr wrap="square">
            <a:spAutoFit/>
          </a:bodyPr>
          <a:lstStyle/>
          <a:p>
            <a:r>
              <a:rPr lang="en-US" altLang="zh-CN" b="1" dirty="0">
                <a:solidFill>
                  <a:schemeClr val="accent1">
                    <a:lumMod val="75000"/>
                  </a:schemeClr>
                </a:solidFill>
                <a:latin typeface="Lucida Sans" panose="020B0602030504020204" pitchFamily="34" charset="0"/>
              </a:rPr>
              <a:t>K-Means Clustering Algorithm - </a:t>
            </a:r>
            <a:r>
              <a:rPr lang="en-US" altLang="zh-CN" b="1" dirty="0">
                <a:solidFill>
                  <a:schemeClr val="accent1">
                    <a:lumMod val="50000"/>
                  </a:schemeClr>
                </a:solidFill>
                <a:latin typeface="Lucida Sans" panose="020B0602030504020204" pitchFamily="34" charset="0"/>
              </a:rPr>
              <a:t>Performance results</a:t>
            </a:r>
          </a:p>
        </p:txBody>
      </p:sp>
      <p:sp>
        <p:nvSpPr>
          <p:cNvPr id="9" name="文本框 8">
            <a:extLst>
              <a:ext uri="{FF2B5EF4-FFF2-40B4-BE49-F238E27FC236}">
                <a16:creationId xmlns:a16="http://schemas.microsoft.com/office/drawing/2014/main" id="{AA1C16DE-80AF-43C2-B0DF-5DD70DAE9BE8}"/>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3884706" cy="369332"/>
          </a:xfrm>
          <a:prstGeom prst="rect">
            <a:avLst/>
          </a:prstGeom>
          <a:noFill/>
        </p:spPr>
        <p:txBody>
          <a:bodyPr wrap="square">
            <a:spAutoFit/>
          </a:bodyPr>
          <a:lstStyle/>
          <a:p>
            <a:pPr algn="ctr"/>
            <a:r>
              <a:rPr lang="en-US" altLang="zh-CN" b="1" dirty="0">
                <a:solidFill>
                  <a:schemeClr val="accent1">
                    <a:lumMod val="75000"/>
                  </a:schemeClr>
                </a:solidFill>
                <a:latin typeface="Lucida Sans" panose="020B0602030504020204" pitchFamily="34" charset="0"/>
              </a:rPr>
              <a:t>K-Means Clustering Algorithm</a:t>
            </a:r>
          </a:p>
        </p:txBody>
      </p:sp>
      <p:sp>
        <p:nvSpPr>
          <p:cNvPr id="12" name="文本框 11"/>
          <p:cNvSpPr txBox="1"/>
          <p:nvPr/>
        </p:nvSpPr>
        <p:spPr>
          <a:xfrm>
            <a:off x="258612" y="1018713"/>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Introduction of K-Means Clustering</a:t>
            </a:r>
          </a:p>
        </p:txBody>
      </p:sp>
      <p:sp>
        <p:nvSpPr>
          <p:cNvPr id="14" name="文本框 13"/>
          <p:cNvSpPr txBox="1"/>
          <p:nvPr/>
        </p:nvSpPr>
        <p:spPr>
          <a:xfrm>
            <a:off x="258612" y="1918017"/>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Model Training</a:t>
            </a:r>
          </a:p>
        </p:txBody>
      </p:sp>
      <p:sp>
        <p:nvSpPr>
          <p:cNvPr id="18" name="文本框 17"/>
          <p:cNvSpPr txBox="1"/>
          <p:nvPr/>
        </p:nvSpPr>
        <p:spPr>
          <a:xfrm>
            <a:off x="258612" y="2817321"/>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Cosine Similarity Assessment</a:t>
            </a:r>
          </a:p>
        </p:txBody>
      </p:sp>
      <p:sp>
        <p:nvSpPr>
          <p:cNvPr id="19" name="文本框 18"/>
          <p:cNvSpPr txBox="1"/>
          <p:nvPr/>
        </p:nvSpPr>
        <p:spPr>
          <a:xfrm>
            <a:off x="258612" y="3716625"/>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K-Means Clustering</a:t>
            </a:r>
          </a:p>
        </p:txBody>
      </p:sp>
      <p:sp>
        <p:nvSpPr>
          <p:cNvPr id="20" name="文本框 19"/>
          <p:cNvSpPr txBox="1"/>
          <p:nvPr/>
        </p:nvSpPr>
        <p:spPr>
          <a:xfrm>
            <a:off x="258612" y="4615929"/>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Keyword Selection</a:t>
            </a:r>
          </a:p>
        </p:txBody>
      </p:sp>
      <p:sp>
        <p:nvSpPr>
          <p:cNvPr id="21" name="文本框 20"/>
          <p:cNvSpPr txBox="1"/>
          <p:nvPr/>
        </p:nvSpPr>
        <p:spPr>
          <a:xfrm>
            <a:off x="258611" y="5515231"/>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Preprocessing</a:t>
            </a:r>
          </a:p>
        </p:txBody>
      </p:sp>
      <p:sp>
        <p:nvSpPr>
          <p:cNvPr id="2" name="文本框 1"/>
          <p:cNvSpPr txBox="1"/>
          <p:nvPr/>
        </p:nvSpPr>
        <p:spPr>
          <a:xfrm>
            <a:off x="4479496" y="834047"/>
            <a:ext cx="4527176" cy="738664"/>
          </a:xfrm>
          <a:prstGeom prst="rect">
            <a:avLst/>
          </a:prstGeom>
          <a:noFill/>
        </p:spPr>
        <p:txBody>
          <a:bodyPr wrap="square" rtlCol="0">
            <a:spAutoFit/>
          </a:bodyPr>
          <a:lstStyle/>
          <a:p>
            <a:r>
              <a:rPr lang="en-US" altLang="zh-CN" sz="1400" b="0" i="0" dirty="0">
                <a:solidFill>
                  <a:srgbClr val="374151"/>
                </a:solidFill>
                <a:effectLst/>
                <a:latin typeface="Times New Roman" panose="02020603050405020304" pitchFamily="18" charset="0"/>
                <a:cs typeface="Times New Roman" panose="02020603050405020304" pitchFamily="18" charset="0"/>
              </a:rPr>
              <a:t>To address the presence of words with similar meanings, the </a:t>
            </a:r>
            <a:r>
              <a:rPr lang="en-US" altLang="zh-CN" sz="1400" b="1" i="0" dirty="0">
                <a:effectLst/>
                <a:latin typeface="Times New Roman" panose="02020603050405020304" pitchFamily="18" charset="0"/>
                <a:cs typeface="Times New Roman" panose="02020603050405020304" pitchFamily="18" charset="0"/>
              </a:rPr>
              <a:t>K-Means clustering algorithm</a:t>
            </a:r>
            <a:r>
              <a:rPr lang="en-US" altLang="zh-CN" sz="1400" b="0" i="0" dirty="0">
                <a:solidFill>
                  <a:srgbClr val="374151"/>
                </a:solidFill>
                <a:effectLst/>
                <a:latin typeface="Times New Roman" panose="02020603050405020304" pitchFamily="18" charset="0"/>
                <a:cs typeface="Times New Roman" panose="02020603050405020304" pitchFamily="18" charset="0"/>
              </a:rPr>
              <a:t> is introduced to categorize similar words within CLIP-generated word groups.</a:t>
            </a:r>
            <a:endParaRPr lang="zh-CN" altLang="en-US" sz="14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4479496" y="1734725"/>
            <a:ext cx="4527176" cy="738664"/>
          </a:xfrm>
          <a:prstGeom prst="rect">
            <a:avLst/>
          </a:prstGeom>
          <a:noFill/>
        </p:spPr>
        <p:txBody>
          <a:bodyPr wrap="square" rtlCol="0">
            <a:spAutoFit/>
          </a:bodyPr>
          <a:lstStyle/>
          <a:p>
            <a:r>
              <a:rPr lang="en-US" altLang="zh-CN" sz="1400" b="0" i="0" dirty="0">
                <a:solidFill>
                  <a:srgbClr val="374151"/>
                </a:solidFill>
                <a:effectLst/>
                <a:latin typeface="Times New Roman" panose="02020603050405020304" pitchFamily="18" charset="0"/>
                <a:cs typeface="Times New Roman" panose="02020603050405020304" pitchFamily="18" charset="0"/>
              </a:rPr>
              <a:t>Model training aims to optimize keyword selection by calculating importance scores, obtaining embeddings, and assessing word similarity using </a:t>
            </a:r>
            <a:r>
              <a:rPr lang="en-US" altLang="zh-CN" sz="1400" b="1" i="0" dirty="0">
                <a:effectLst/>
                <a:latin typeface="Times New Roman" panose="02020603050405020304" pitchFamily="18" charset="0"/>
                <a:cs typeface="Times New Roman" panose="02020603050405020304" pitchFamily="18" charset="0"/>
              </a:rPr>
              <a:t>cosine similarity</a:t>
            </a:r>
            <a:r>
              <a:rPr lang="en-US" altLang="zh-CN" sz="1400" b="0" i="0" dirty="0">
                <a:solidFill>
                  <a:srgbClr val="374151"/>
                </a:solidFill>
                <a:effectLst/>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479496" y="2741750"/>
            <a:ext cx="4527176" cy="523220"/>
          </a:xfrm>
          <a:prstGeom prst="rect">
            <a:avLst/>
          </a:prstGeom>
          <a:noFill/>
        </p:spPr>
        <p:txBody>
          <a:bodyPr wrap="square" rtlCol="0">
            <a:spAutoFit/>
          </a:bodyPr>
          <a:lstStyle/>
          <a:p>
            <a:r>
              <a:rPr lang="en-US" altLang="zh-CN" sz="1400" b="1" i="0" dirty="0">
                <a:effectLst/>
                <a:latin typeface="Times New Roman" panose="02020603050405020304" pitchFamily="18" charset="0"/>
                <a:cs typeface="Times New Roman" panose="02020603050405020304" pitchFamily="18" charset="0"/>
              </a:rPr>
              <a:t>Cosine similarity assessment</a:t>
            </a:r>
            <a:r>
              <a:rPr lang="en-US" altLang="zh-CN" sz="1400" b="0" i="0" dirty="0">
                <a:solidFill>
                  <a:srgbClr val="374151"/>
                </a:solidFill>
                <a:effectLst/>
                <a:latin typeface="Times New Roman" panose="02020603050405020304" pitchFamily="18" charset="0"/>
                <a:cs typeface="Times New Roman" panose="02020603050405020304" pitchFamily="18" charset="0"/>
              </a:rPr>
              <a:t> aims to gauge the semantic similarity between words in the generated word groups.</a:t>
            </a:r>
            <a:endParaRPr lang="zh-CN" altLang="en-US" sz="14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4479496" y="3533331"/>
            <a:ext cx="4527176" cy="738664"/>
          </a:xfrm>
          <a:prstGeom prst="rect">
            <a:avLst/>
          </a:prstGeom>
          <a:noFill/>
        </p:spPr>
        <p:txBody>
          <a:bodyPr wrap="square" rtlCol="0">
            <a:spAutoFit/>
          </a:bodyPr>
          <a:lstStyle/>
          <a:p>
            <a:r>
              <a:rPr lang="en-US" altLang="zh-CN" sz="1400" b="0" i="0" dirty="0">
                <a:solidFill>
                  <a:srgbClr val="374151"/>
                </a:solidFill>
                <a:effectLst/>
                <a:latin typeface="Times New Roman" panose="02020603050405020304" pitchFamily="18" charset="0"/>
                <a:cs typeface="Times New Roman" panose="02020603050405020304" pitchFamily="18" charset="0"/>
              </a:rPr>
              <a:t>The </a:t>
            </a:r>
            <a:r>
              <a:rPr lang="en-US" altLang="zh-CN" sz="1400" b="1" i="0" dirty="0">
                <a:effectLst/>
                <a:latin typeface="Times New Roman" panose="02020603050405020304" pitchFamily="18" charset="0"/>
                <a:cs typeface="Times New Roman" panose="02020603050405020304" pitchFamily="18" charset="0"/>
              </a:rPr>
              <a:t>K-Means clustering algorithm</a:t>
            </a:r>
            <a:r>
              <a:rPr lang="en-US" altLang="zh-CN" sz="1400" b="0" i="0" dirty="0">
                <a:solidFill>
                  <a:srgbClr val="374151"/>
                </a:solidFill>
                <a:effectLst/>
                <a:latin typeface="Times New Roman" panose="02020603050405020304" pitchFamily="18" charset="0"/>
                <a:cs typeface="Times New Roman" panose="02020603050405020304" pitchFamily="18" charset="0"/>
              </a:rPr>
              <a:t> is applied to group similar words together, simplifying subsequent selection operations.</a:t>
            </a:r>
            <a:endParaRPr lang="zh-CN" altLang="en-US" sz="1400"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4479496" y="4431263"/>
            <a:ext cx="4527176" cy="738664"/>
          </a:xfrm>
          <a:prstGeom prst="rect">
            <a:avLst/>
          </a:prstGeom>
          <a:noFill/>
        </p:spPr>
        <p:txBody>
          <a:bodyPr wrap="square" rtlCol="0">
            <a:spAutoFit/>
          </a:bodyPr>
          <a:lstStyle/>
          <a:p>
            <a:r>
              <a:rPr lang="en-US" altLang="zh-CN" sz="1400" b="0" i="0" dirty="0">
                <a:solidFill>
                  <a:srgbClr val="374151"/>
                </a:solidFill>
                <a:effectLst/>
                <a:latin typeface="Times New Roman" panose="02020603050405020304" pitchFamily="18" charset="0"/>
                <a:cs typeface="Times New Roman" panose="02020603050405020304" pitchFamily="18" charset="0"/>
              </a:rPr>
              <a:t>The goal of </a:t>
            </a:r>
            <a:r>
              <a:rPr lang="en-US" altLang="zh-CN" sz="1400" b="1" i="0" dirty="0">
                <a:effectLst/>
                <a:latin typeface="Times New Roman" panose="02020603050405020304" pitchFamily="18" charset="0"/>
                <a:cs typeface="Times New Roman" panose="02020603050405020304" pitchFamily="18" charset="0"/>
              </a:rPr>
              <a:t>keyword selection</a:t>
            </a:r>
            <a:r>
              <a:rPr lang="en-US" altLang="zh-CN" sz="1400" b="0" i="0" dirty="0">
                <a:solidFill>
                  <a:srgbClr val="374151"/>
                </a:solidFill>
                <a:effectLst/>
                <a:latin typeface="Times New Roman" panose="02020603050405020304" pitchFamily="18" charset="0"/>
                <a:cs typeface="Times New Roman" panose="02020603050405020304" pitchFamily="18" charset="0"/>
              </a:rPr>
              <a:t> is to choose the most important word from each cluster based on their importance scores.</a:t>
            </a:r>
            <a:endParaRPr lang="zh-CN" altLang="en-US" sz="1400"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4479496" y="5330565"/>
            <a:ext cx="4527176" cy="738664"/>
          </a:xfrm>
          <a:prstGeom prst="rect">
            <a:avLst/>
          </a:prstGeom>
          <a:noFill/>
        </p:spPr>
        <p:txBody>
          <a:bodyPr wrap="square" rtlCol="0">
            <a:spAutoFit/>
          </a:bodyPr>
          <a:lstStyle/>
          <a:p>
            <a:r>
              <a:rPr lang="en-US" altLang="zh-CN" sz="1400" b="1" i="0" dirty="0">
                <a:effectLst/>
                <a:latin typeface="Times New Roman" panose="02020603050405020304" pitchFamily="18" charset="0"/>
                <a:cs typeface="Times New Roman" panose="02020603050405020304" pitchFamily="18" charset="0"/>
              </a:rPr>
              <a:t>Preprocessing</a:t>
            </a:r>
            <a:r>
              <a:rPr lang="en-US" altLang="zh-CN" sz="1400" b="0" i="0" dirty="0">
                <a:solidFill>
                  <a:srgbClr val="374151"/>
                </a:solidFill>
                <a:effectLst/>
                <a:latin typeface="Times New Roman" panose="02020603050405020304" pitchFamily="18" charset="0"/>
                <a:cs typeface="Times New Roman" panose="02020603050405020304" pitchFamily="18" charset="0"/>
              </a:rPr>
              <a:t> involves removing specific words from the word list to ensure selected words have sufficient importance and differentiation.</a:t>
            </a:r>
            <a:endParaRPr lang="zh-CN" altLang="en-US" sz="1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3736003-64DA-4B78-9B93-EB6ABE460CA9}"/>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1302265" cy="368300"/>
          </a:xfrm>
          <a:prstGeom prst="rect">
            <a:avLst/>
          </a:prstGeom>
          <a:noFill/>
        </p:spPr>
        <p:txBody>
          <a:bodyPr wrap="square">
            <a:spAutoFit/>
          </a:bodyPr>
          <a:lstStyle/>
          <a:p>
            <a:pPr algn="ctr"/>
            <a:r>
              <a:rPr lang="en-US" altLang="zh-CN" b="1" dirty="0">
                <a:solidFill>
                  <a:schemeClr val="accent1">
                    <a:lumMod val="75000"/>
                  </a:schemeClr>
                </a:solidFill>
                <a:latin typeface="Lucida Sans" panose="020B0602030504020204" pitchFamily="34" charset="0"/>
              </a:rPr>
              <a:t>K-Means</a:t>
            </a:r>
          </a:p>
        </p:txBody>
      </p:sp>
      <p:pic>
        <p:nvPicPr>
          <p:cNvPr id="3" name="图片 2" descr="绘图4"/>
          <p:cNvPicPr>
            <a:picLocks noChangeAspect="1"/>
          </p:cNvPicPr>
          <p:nvPr/>
        </p:nvPicPr>
        <p:blipFill>
          <a:blip r:embed="rId5"/>
          <a:stretch>
            <a:fillRect/>
          </a:stretch>
        </p:blipFill>
        <p:spPr>
          <a:xfrm>
            <a:off x="685165" y="1068705"/>
            <a:ext cx="7886700" cy="1943100"/>
          </a:xfrm>
          <a:prstGeom prst="rect">
            <a:avLst/>
          </a:prstGeom>
        </p:spPr>
      </p:pic>
      <p:sp>
        <p:nvSpPr>
          <p:cNvPr id="4" name="文本框 3"/>
          <p:cNvSpPr txBox="1"/>
          <p:nvPr/>
        </p:nvSpPr>
        <p:spPr>
          <a:xfrm>
            <a:off x="670560" y="3322320"/>
            <a:ext cx="2179320" cy="2343785"/>
          </a:xfrm>
          <a:prstGeom prst="rect">
            <a:avLst/>
          </a:prstGeom>
          <a:noFill/>
        </p:spPr>
        <p:txBody>
          <a:bodyPr wrap="square" rtlCol="0">
            <a:no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Step1  Initialization</a:t>
            </a:r>
          </a:p>
          <a:p>
            <a:endParaRPr lang="en-US" altLang="zh-CN" dirty="0"/>
          </a:p>
          <a:p>
            <a:r>
              <a:rPr lang="en-US" altLang="zh-CN" dirty="0">
                <a:latin typeface="Times New Roman" panose="02020603050405020304" pitchFamily="18" charset="0"/>
                <a:cs typeface="Times New Roman" panose="02020603050405020304" pitchFamily="18" charset="0"/>
              </a:rPr>
              <a:t>Choose the number of clusters, K, and randomly select K data points from the dataset as the initial cluster centers.</a:t>
            </a:r>
          </a:p>
        </p:txBody>
      </p:sp>
      <p:sp>
        <p:nvSpPr>
          <p:cNvPr id="5" name="文本框 4"/>
          <p:cNvSpPr txBox="1"/>
          <p:nvPr>
            <p:custDataLst>
              <p:tags r:id="rId2"/>
            </p:custDataLst>
          </p:nvPr>
        </p:nvSpPr>
        <p:spPr>
          <a:xfrm>
            <a:off x="3573780" y="3305175"/>
            <a:ext cx="2233295" cy="2343150"/>
          </a:xfrm>
          <a:prstGeom prst="rect">
            <a:avLst/>
          </a:prstGeom>
          <a:noFill/>
        </p:spPr>
        <p:txBody>
          <a:bodyPr wrap="square" rtlCol="0">
            <a:no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Step2  Assignment to Nearest Cluster</a:t>
            </a:r>
          </a:p>
          <a:p>
            <a:endParaRPr lang="en-US" altLang="zh-CN" dirty="0"/>
          </a:p>
          <a:p>
            <a:r>
              <a:rPr lang="en-US" altLang="zh-CN" dirty="0">
                <a:latin typeface="Times New Roman" panose="02020603050405020304" pitchFamily="18" charset="0"/>
                <a:cs typeface="Times New Roman" panose="02020603050405020304" pitchFamily="18" charset="0"/>
              </a:rPr>
              <a:t>For each data point, calculate its distance to each cluster center and assign it to the nearest cluster.</a:t>
            </a:r>
          </a:p>
        </p:txBody>
      </p:sp>
      <p:sp>
        <p:nvSpPr>
          <p:cNvPr id="6" name="文本框 5"/>
          <p:cNvSpPr txBox="1"/>
          <p:nvPr>
            <p:custDataLst>
              <p:tags r:id="rId3"/>
            </p:custDataLst>
          </p:nvPr>
        </p:nvSpPr>
        <p:spPr>
          <a:xfrm>
            <a:off x="6392545" y="3322320"/>
            <a:ext cx="2179320" cy="2343785"/>
          </a:xfrm>
          <a:prstGeom prst="rect">
            <a:avLst/>
          </a:prstGeom>
          <a:noFill/>
        </p:spPr>
        <p:txBody>
          <a:bodyPr wrap="square" rtlCol="0">
            <a:noAutofit/>
          </a:bodyPr>
          <a:lstStyle/>
          <a:p>
            <a:r>
              <a:rPr lang="en-US" altLang="zh-CN" b="1" dirty="0">
                <a:solidFill>
                  <a:schemeClr val="accent1">
                    <a:lumMod val="50000"/>
                  </a:schemeClr>
                </a:solidFill>
                <a:latin typeface="Times New Roman" panose="02020603050405020304" pitchFamily="18" charset="0"/>
                <a:cs typeface="Times New Roman" panose="02020603050405020304" pitchFamily="18" charset="0"/>
              </a:rPr>
              <a:t>Step3  Recompute Cluster Centers</a:t>
            </a:r>
          </a:p>
          <a:p>
            <a:endParaRPr lang="en-US" altLang="zh-CN" dirty="0"/>
          </a:p>
          <a:p>
            <a:r>
              <a:rPr lang="en-US" altLang="zh-CN" dirty="0">
                <a:latin typeface="Times New Roman" panose="02020603050405020304" pitchFamily="18" charset="0"/>
                <a:cs typeface="Times New Roman" panose="02020603050405020304" pitchFamily="18" charset="0"/>
              </a:rPr>
              <a:t>Calculate new cluster centers by taking the average of all data points within each cluster.</a:t>
            </a:r>
          </a:p>
        </p:txBody>
      </p:sp>
      <p:sp>
        <p:nvSpPr>
          <p:cNvPr id="7" name="文本框 6"/>
          <p:cNvSpPr txBox="1"/>
          <p:nvPr/>
        </p:nvSpPr>
        <p:spPr>
          <a:xfrm>
            <a:off x="5737860" y="1214755"/>
            <a:ext cx="1055370" cy="337185"/>
          </a:xfrm>
          <a:prstGeom prst="rect">
            <a:avLst/>
          </a:prstGeom>
          <a:noFill/>
        </p:spPr>
        <p:txBody>
          <a:bodyPr wrap="square" rtlCol="0">
            <a:spAutoFit/>
          </a:bodyPr>
          <a:lstStyle/>
          <a:p>
            <a:r>
              <a:rPr lang="en-US" altLang="zh-CN" sz="1600" b="1">
                <a:latin typeface="Times New Roman" panose="02020603050405020304" pitchFamily="18" charset="0"/>
                <a:cs typeface="Times New Roman" panose="02020603050405020304" pitchFamily="18" charset="0"/>
              </a:rPr>
              <a:t>Repeat</a:t>
            </a:r>
          </a:p>
        </p:txBody>
      </p:sp>
      <p:sp>
        <p:nvSpPr>
          <p:cNvPr id="11" name="文本框 10">
            <a:extLst>
              <a:ext uri="{FF2B5EF4-FFF2-40B4-BE49-F238E27FC236}">
                <a16:creationId xmlns:a16="http://schemas.microsoft.com/office/drawing/2014/main" id="{D7914F4C-233E-4F9F-A25C-4D3DB81521E5}"/>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6467" y="1198007"/>
            <a:ext cx="8211065" cy="4801314"/>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ChatGLM</a:t>
            </a:r>
            <a:r>
              <a:rPr lang="en-US" altLang="zh-CN" dirty="0">
                <a:latin typeface="Times New Roman" panose="02020603050405020304" pitchFamily="18" charset="0"/>
                <a:cs typeface="Times New Roman" panose="02020603050405020304" pitchFamily="18" charset="0"/>
              </a:rPr>
              <a:t> is a powerful natural language processing model based on the General Language Model (GLM) architecture. It incorporates several key algorithmic concepts:</a:t>
            </a:r>
          </a:p>
          <a:p>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Autoencoding: </a:t>
            </a:r>
            <a:r>
              <a:rPr lang="en-US" altLang="zh-CN" dirty="0" err="1">
                <a:latin typeface="Times New Roman" panose="02020603050405020304" pitchFamily="18" charset="0"/>
                <a:cs typeface="Times New Roman" panose="02020603050405020304" pitchFamily="18" charset="0"/>
              </a:rPr>
              <a:t>ChatGLM</a:t>
            </a:r>
            <a:r>
              <a:rPr lang="en-US" altLang="zh-CN" dirty="0">
                <a:latin typeface="Times New Roman" panose="02020603050405020304" pitchFamily="18" charset="0"/>
                <a:cs typeface="Times New Roman" panose="02020603050405020304" pitchFamily="18" charset="0"/>
              </a:rPr>
              <a:t> uses autoencoding to learn useful features from input data by randomly removing continuous tokens, enabling tasks like dimensionality reduction and data reconstruction.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Autoregression: </a:t>
            </a:r>
            <a:r>
              <a:rPr lang="en-US" altLang="zh-CN" dirty="0">
                <a:latin typeface="Times New Roman" panose="02020603050405020304" pitchFamily="18" charset="0"/>
                <a:cs typeface="Times New Roman" panose="02020603050405020304" pitchFamily="18" charset="0"/>
              </a:rPr>
              <a:t>This technique helps the model predict missing tokens sequentially, using both corrupted text and previously predicted spans, making it effective for text generation.</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Span Shuffling: </a:t>
            </a:r>
            <a:r>
              <a:rPr lang="en-US" altLang="zh-CN" dirty="0">
                <a:latin typeface="Times New Roman" panose="02020603050405020304" pitchFamily="18" charset="0"/>
                <a:cs typeface="Times New Roman" panose="02020603050405020304" pitchFamily="18" charset="0"/>
              </a:rPr>
              <a:t>To enhance text diversity and fluency, </a:t>
            </a:r>
            <a:r>
              <a:rPr lang="en-US" altLang="zh-CN" dirty="0" err="1">
                <a:latin typeface="Times New Roman" panose="02020603050405020304" pitchFamily="18" charset="0"/>
                <a:cs typeface="Times New Roman" panose="02020603050405020304" pitchFamily="18" charset="0"/>
              </a:rPr>
              <a:t>ChatGLM</a:t>
            </a:r>
            <a:r>
              <a:rPr lang="en-US" altLang="zh-CN" dirty="0">
                <a:latin typeface="Times New Roman" panose="02020603050405020304" pitchFamily="18" charset="0"/>
                <a:cs typeface="Times New Roman" panose="02020603050405020304" pitchFamily="18" charset="0"/>
              </a:rPr>
              <a:t> randomly rearranges segments within the text, generating a variety of text variants.</a:t>
            </a:r>
          </a:p>
          <a:p>
            <a:pPr marL="285750" indent="-285750">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Two-Dimensional Position Encoding: </a:t>
            </a:r>
            <a:r>
              <a:rPr lang="en-US" altLang="zh-CN" dirty="0">
                <a:latin typeface="Times New Roman" panose="02020603050405020304" pitchFamily="18" charset="0"/>
                <a:cs typeface="Times New Roman" panose="02020603050405020304" pitchFamily="18" charset="0"/>
              </a:rPr>
              <a:t>Unlike traditional one-dimensional position encoding, this method provides information about relative word positions, aiding the model in better capturing structural and sequential relationships within the text.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0800" y="491490"/>
            <a:ext cx="1302265" cy="369332"/>
          </a:xfrm>
          <a:prstGeom prst="rect">
            <a:avLst/>
          </a:prstGeom>
          <a:noFill/>
        </p:spPr>
        <p:txBody>
          <a:bodyPr wrap="square">
            <a:spAutoFit/>
          </a:bodyPr>
          <a:lstStyle/>
          <a:p>
            <a:pPr algn="ctr"/>
            <a:r>
              <a:rPr lang="en-US" altLang="zh-CN" b="1" dirty="0" err="1">
                <a:solidFill>
                  <a:schemeClr val="accent1">
                    <a:lumMod val="75000"/>
                  </a:schemeClr>
                </a:solidFill>
                <a:latin typeface="Lucida Sans" panose="020B0602030504020204" pitchFamily="34" charset="0"/>
              </a:rPr>
              <a:t>ChatGLM</a:t>
            </a:r>
            <a:endParaRPr lang="zh-CN" altLang="en-US" b="1" dirty="0">
              <a:solidFill>
                <a:schemeClr val="accent1">
                  <a:lumMod val="75000"/>
                </a:schemeClr>
              </a:solidFill>
              <a:latin typeface="Lucida Sans" panose="020B0602030504020204" pitchFamily="34" charset="0"/>
            </a:endParaRPr>
          </a:p>
        </p:txBody>
      </p:sp>
      <p:sp>
        <p:nvSpPr>
          <p:cNvPr id="7" name="文本框 6">
            <a:extLst>
              <a:ext uri="{FF2B5EF4-FFF2-40B4-BE49-F238E27FC236}">
                <a16:creationId xmlns:a16="http://schemas.microsoft.com/office/drawing/2014/main" id="{888F8146-FEBB-4293-8FAC-D06C251611C7}"/>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1302265" cy="368300"/>
          </a:xfrm>
          <a:prstGeom prst="rect">
            <a:avLst/>
          </a:prstGeom>
          <a:noFill/>
        </p:spPr>
        <p:txBody>
          <a:bodyPr wrap="square">
            <a:spAutoFit/>
          </a:bodyPr>
          <a:lstStyle/>
          <a:p>
            <a:pPr algn="ctr"/>
            <a:r>
              <a:rPr lang="zh-CN" altLang="en-US" b="1" dirty="0">
                <a:solidFill>
                  <a:schemeClr val="accent1">
                    <a:lumMod val="75000"/>
                  </a:schemeClr>
                </a:solidFill>
                <a:latin typeface="Lucida Sans" panose="020B0602030504020204" pitchFamily="34" charset="0"/>
              </a:rPr>
              <a:t>P-Tuning</a:t>
            </a:r>
          </a:p>
        </p:txBody>
      </p:sp>
      <p:sp>
        <p:nvSpPr>
          <p:cNvPr id="2" name="文本框 1"/>
          <p:cNvSpPr txBox="1"/>
          <p:nvPr/>
        </p:nvSpPr>
        <p:spPr>
          <a:xfrm>
            <a:off x="443865" y="859790"/>
            <a:ext cx="8148320" cy="922020"/>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P-Tuning (Prompt Tuning) is a technique used to fine-tune pretrained language models</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for specific tasks</a:t>
            </a:r>
            <a:r>
              <a:rPr lang="en-US" altLang="zh-CN" dirty="0">
                <a:latin typeface="Times New Roman" panose="02020603050405020304" pitchFamily="18" charset="0"/>
                <a:cs typeface="Times New Roman" panose="02020603050405020304" pitchFamily="18" charset="0"/>
              </a:rPr>
              <a:t>. Its focus is on improving the model's applicability, enabling it to perform tasks more effectively without the need for costly task-specific training.</a:t>
            </a:r>
          </a:p>
        </p:txBody>
      </p:sp>
      <p:sp>
        <p:nvSpPr>
          <p:cNvPr id="3" name="文本框 2"/>
          <p:cNvSpPr txBox="1"/>
          <p:nvPr/>
        </p:nvSpPr>
        <p:spPr>
          <a:xfrm>
            <a:off x="1356360" y="1922780"/>
            <a:ext cx="3048000" cy="368300"/>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Pattern-Exploiting Training</a:t>
            </a:r>
          </a:p>
        </p:txBody>
      </p:sp>
      <p:sp>
        <p:nvSpPr>
          <p:cNvPr id="5" name="文本框 4"/>
          <p:cNvSpPr txBox="1"/>
          <p:nvPr/>
        </p:nvSpPr>
        <p:spPr>
          <a:xfrm>
            <a:off x="5384165" y="5849620"/>
            <a:ext cx="1708613" cy="368300"/>
          </a:xfrm>
          <a:prstGeom prst="rect">
            <a:avLst/>
          </a:prstGeom>
          <a:noFill/>
        </p:spPr>
        <p:txBody>
          <a:bodyPr wrap="square" rtlCol="0">
            <a:spAutoFit/>
          </a:bodyPr>
          <a:lstStyle/>
          <a:p>
            <a:r>
              <a:rPr lang="zh-CN" altLang="en-US" b="1" dirty="0">
                <a:latin typeface="Times New Roman" panose="02020603050405020304" pitchFamily="18" charset="0"/>
                <a:cs typeface="Times New Roman" panose="02020603050405020304" pitchFamily="18" charset="0"/>
              </a:rPr>
              <a:t>Prompt Tuning</a:t>
            </a:r>
          </a:p>
        </p:txBody>
      </p:sp>
      <p:pic>
        <p:nvPicPr>
          <p:cNvPr id="6" name="图片 6" descr="绘图1"/>
          <p:cNvPicPr>
            <a:picLocks noChangeAspect="1"/>
          </p:cNvPicPr>
          <p:nvPr>
            <p:custDataLst>
              <p:tags r:id="rId2"/>
            </p:custDataLst>
          </p:nvPr>
        </p:nvPicPr>
        <p:blipFill>
          <a:blip r:embed="rId5"/>
          <a:stretch>
            <a:fillRect/>
          </a:stretch>
        </p:blipFill>
        <p:spPr>
          <a:xfrm>
            <a:off x="311150" y="2482850"/>
            <a:ext cx="5082540" cy="1412875"/>
          </a:xfrm>
          <a:prstGeom prst="rect">
            <a:avLst/>
          </a:prstGeom>
        </p:spPr>
      </p:pic>
      <p:pic>
        <p:nvPicPr>
          <p:cNvPr id="7" name="图片 7" descr="2"/>
          <p:cNvPicPr>
            <a:picLocks noChangeAspect="1"/>
          </p:cNvPicPr>
          <p:nvPr>
            <p:custDataLst>
              <p:tags r:id="rId3"/>
            </p:custDataLst>
          </p:nvPr>
        </p:nvPicPr>
        <p:blipFill>
          <a:blip r:embed="rId6"/>
          <a:stretch>
            <a:fillRect/>
          </a:stretch>
        </p:blipFill>
        <p:spPr>
          <a:xfrm>
            <a:off x="3663950" y="4415790"/>
            <a:ext cx="5114925" cy="1438275"/>
          </a:xfrm>
          <a:prstGeom prst="rect">
            <a:avLst/>
          </a:prstGeom>
        </p:spPr>
      </p:pic>
      <p:sp>
        <p:nvSpPr>
          <p:cNvPr id="4" name="矩形 3"/>
          <p:cNvSpPr/>
          <p:nvPr/>
        </p:nvSpPr>
        <p:spPr>
          <a:xfrm>
            <a:off x="4218305" y="3322955"/>
            <a:ext cx="599440" cy="599440"/>
          </a:xfrm>
          <a:prstGeom prst="rect">
            <a:avLst/>
          </a:prstGeom>
          <a:noFill/>
          <a:ln>
            <a:noFill/>
          </a:ln>
        </p:spPr>
        <p:txBody>
          <a:bodyPr wrap="none" rtlCol="0" anchor="t">
            <a:noAutofit/>
          </a:bodyPr>
          <a:lstStyle/>
          <a:p>
            <a:pPr algn="ctr"/>
            <a:r>
              <a:rPr lang="en-US" altLang="zh-CN" sz="6000" b="1" i="1" dirty="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vs</a:t>
            </a:r>
          </a:p>
        </p:txBody>
      </p:sp>
      <p:sp>
        <p:nvSpPr>
          <p:cNvPr id="8" name="文本框 7"/>
          <p:cNvSpPr txBox="1"/>
          <p:nvPr/>
        </p:nvSpPr>
        <p:spPr>
          <a:xfrm>
            <a:off x="5724233" y="2225259"/>
            <a:ext cx="3108617" cy="1747081"/>
          </a:xfrm>
          <a:prstGeom prst="rect">
            <a:avLst/>
          </a:prstGeom>
          <a:noFill/>
          <a:ln w="19050" cmpd="sng">
            <a:solidFill>
              <a:schemeClr val="accent1">
                <a:lumMod val="50000"/>
              </a:schemeClr>
            </a:solidFill>
            <a:prstDash val="lgDash"/>
          </a:ln>
        </p:spPr>
        <p:txBody>
          <a:bodyPr wrap="square" rtlCol="0">
            <a:spAutoFit/>
          </a:bodyPr>
          <a:lstStyle/>
          <a:p>
            <a:pPr marL="285750" indent="-285750">
              <a:lnSpc>
                <a:spcPct val="125000"/>
              </a:lnSpc>
              <a:spcBef>
                <a:spcPts val="0"/>
              </a:spcBef>
              <a:spcAft>
                <a:spcPts val="50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E</a:t>
            </a:r>
            <a:r>
              <a:rPr lang="zh-CN" altLang="en-US" sz="1400" dirty="0">
                <a:latin typeface="Times New Roman" panose="02020603050405020304" pitchFamily="18" charset="0"/>
                <a:cs typeface="Times New Roman" panose="02020603050405020304" pitchFamily="18" charset="0"/>
              </a:rPr>
              <a:t>mphasizes the structure and patterns of the task by designing question templates</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p>
            <a:pPr marL="285750" indent="-285750">
              <a:lnSpc>
                <a:spcPct val="125000"/>
              </a:lnSpc>
              <a:spcBef>
                <a:spcPts val="0"/>
              </a:spcBef>
              <a:spcAft>
                <a:spcPts val="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a:t>
            </a:r>
            <a:r>
              <a:rPr lang="zh-CN" altLang="en-US" sz="1400" dirty="0">
                <a:latin typeface="Times New Roman" panose="02020603050405020304" pitchFamily="18" charset="0"/>
                <a:cs typeface="Times New Roman" panose="02020603050405020304" pitchFamily="18" charset="0"/>
              </a:rPr>
              <a:t>nvolves more manual design work as it requires creating question templates for the task</a:t>
            </a:r>
            <a:r>
              <a:rPr lang="en-US" altLang="zh-CN" sz="1400" dirty="0">
                <a:latin typeface="Times New Roman" panose="02020603050405020304" pitchFamily="18" charset="0"/>
                <a:cs typeface="Times New Roman" panose="02020603050405020304" pitchFamily="18" charset="0"/>
              </a:rPr>
              <a:t>.</a:t>
            </a:r>
          </a:p>
        </p:txBody>
      </p:sp>
      <p:sp>
        <p:nvSpPr>
          <p:cNvPr id="10" name="文本框 9"/>
          <p:cNvSpPr txBox="1"/>
          <p:nvPr/>
        </p:nvSpPr>
        <p:spPr>
          <a:xfrm>
            <a:off x="589228" y="4369212"/>
            <a:ext cx="2777250" cy="1664558"/>
          </a:xfrm>
          <a:prstGeom prst="rect">
            <a:avLst/>
          </a:prstGeom>
          <a:noFill/>
          <a:ln w="19050" cmpd="sng">
            <a:solidFill>
              <a:schemeClr val="accent1">
                <a:lumMod val="50000"/>
              </a:schemeClr>
            </a:solidFill>
            <a:prstDash val="lgDash"/>
          </a:ln>
        </p:spPr>
        <p:txBody>
          <a:bodyPr wrap="square" rtlCol="0">
            <a:spAutoFit/>
          </a:bodyPr>
          <a:lstStyle/>
          <a:p>
            <a:pPr marL="285750" indent="-285750">
              <a:lnSpc>
                <a:spcPct val="100000"/>
              </a:lnSpc>
              <a:spcBef>
                <a:spcPts val="0"/>
              </a:spcBef>
              <a:spcAft>
                <a:spcPts val="500"/>
              </a:spcAft>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Prompt Tuning focuses on finding the right prompts to trigger the model to perform specific tasks</a:t>
            </a:r>
            <a:r>
              <a:rPr lang="en-US" altLang="zh-CN"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Is more automated and can discover the best prompts through search algorithms.</a:t>
            </a:r>
          </a:p>
        </p:txBody>
      </p:sp>
      <p:sp>
        <p:nvSpPr>
          <p:cNvPr id="13" name="文本框 12">
            <a:extLst>
              <a:ext uri="{FF2B5EF4-FFF2-40B4-BE49-F238E27FC236}">
                <a16:creationId xmlns:a16="http://schemas.microsoft.com/office/drawing/2014/main" id="{0003F9EC-607A-488D-BE25-BC11582D7FC2}"/>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227AFE-937C-032C-D009-64773C53E17A}"/>
              </a:ext>
            </a:extLst>
          </p:cNvPr>
          <p:cNvPicPr>
            <a:picLocks noChangeAspect="1"/>
          </p:cNvPicPr>
          <p:nvPr/>
        </p:nvPicPr>
        <p:blipFill>
          <a:blip r:embed="rId2"/>
          <a:stretch>
            <a:fillRect/>
          </a:stretch>
        </p:blipFill>
        <p:spPr>
          <a:xfrm>
            <a:off x="172530" y="1032536"/>
            <a:ext cx="8542149" cy="2105338"/>
          </a:xfrm>
          <a:prstGeom prst="rect">
            <a:avLst/>
          </a:prstGeom>
        </p:spPr>
      </p:pic>
      <p:pic>
        <p:nvPicPr>
          <p:cNvPr id="5" name="图片 4">
            <a:extLst>
              <a:ext uri="{FF2B5EF4-FFF2-40B4-BE49-F238E27FC236}">
                <a16:creationId xmlns:a16="http://schemas.microsoft.com/office/drawing/2014/main" id="{EF46863F-28A3-2F78-611E-CF19DB4E39A4}"/>
              </a:ext>
            </a:extLst>
          </p:cNvPr>
          <p:cNvPicPr>
            <a:picLocks noChangeAspect="1"/>
          </p:cNvPicPr>
          <p:nvPr/>
        </p:nvPicPr>
        <p:blipFill>
          <a:blip r:embed="rId3"/>
          <a:stretch>
            <a:fillRect/>
          </a:stretch>
        </p:blipFill>
        <p:spPr>
          <a:xfrm>
            <a:off x="942279" y="3603039"/>
            <a:ext cx="7772400" cy="2322786"/>
          </a:xfrm>
          <a:prstGeom prst="rect">
            <a:avLst/>
          </a:prstGeom>
        </p:spPr>
      </p:pic>
    </p:spTree>
    <p:extLst>
      <p:ext uri="{BB962C8B-B14F-4D97-AF65-F5344CB8AC3E}">
        <p14:creationId xmlns:p14="http://schemas.microsoft.com/office/powerpoint/2010/main" val="182266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2459318" cy="369332"/>
          </a:xfrm>
          <a:prstGeom prst="rect">
            <a:avLst/>
          </a:prstGeom>
          <a:noFill/>
        </p:spPr>
        <p:txBody>
          <a:bodyPr wrap="square">
            <a:spAutoFit/>
          </a:bodyPr>
          <a:lstStyle/>
          <a:p>
            <a:r>
              <a:rPr lang="en-US" altLang="zh-CN" b="1" dirty="0">
                <a:solidFill>
                  <a:schemeClr val="accent1">
                    <a:lumMod val="75000"/>
                  </a:schemeClr>
                </a:solidFill>
                <a:latin typeface="Lucida Sans" panose="020B0602030504020204" pitchFamily="34" charset="0"/>
              </a:rPr>
              <a:t>Project Objectives</a:t>
            </a:r>
          </a:p>
        </p:txBody>
      </p:sp>
      <p:sp>
        <p:nvSpPr>
          <p:cNvPr id="17" name="文本框 16"/>
          <p:cNvSpPr txBox="1"/>
          <p:nvPr/>
        </p:nvSpPr>
        <p:spPr>
          <a:xfrm>
            <a:off x="343031" y="928825"/>
            <a:ext cx="8346141"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To enhance the Chat-GLM-6B model through a meticulous fine-tuning process, enabling it to better conform to specific input requisites. Concurrently, our aim is to ensure that the model can sustain both a </a:t>
            </a:r>
            <a:r>
              <a:rPr lang="en-US" altLang="zh-CN" b="1" i="1" dirty="0">
                <a:latin typeface="Times New Roman" panose="02020603050405020304" pitchFamily="18" charset="0"/>
                <a:cs typeface="Times New Roman" panose="02020603050405020304" pitchFamily="18" charset="0"/>
              </a:rPr>
              <a:t>high level of accuracy </a:t>
            </a:r>
            <a:r>
              <a:rPr lang="en-US" altLang="zh-CN" dirty="0">
                <a:latin typeface="Times New Roman" panose="02020603050405020304" pitchFamily="18" charset="0"/>
                <a:cs typeface="Times New Roman" panose="02020603050405020304" pitchFamily="18" charset="0"/>
              </a:rPr>
              <a:t>and </a:t>
            </a:r>
            <a:r>
              <a:rPr lang="en-US" altLang="zh-CN" b="1" i="1" dirty="0">
                <a:latin typeface="Times New Roman" panose="02020603050405020304" pitchFamily="18" charset="0"/>
                <a:cs typeface="Times New Roman" panose="02020603050405020304" pitchFamily="18" charset="0"/>
              </a:rPr>
              <a:t>adaptability</a:t>
            </a:r>
            <a:r>
              <a:rPr lang="en-US" altLang="zh-CN" b="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 processing texts characterized by particular historical, cultural, and linguistic attributes. Through targeted fine-tuning of the model, we anticipate that it will exhibit an improved capacity to precisely comprehend and generate verses pertaining to selected topics.</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custDataLst>
              <p:tags r:id="rId2"/>
            </p:custDataLst>
          </p:nvPr>
        </p:nvSpPr>
        <p:spPr>
          <a:xfrm>
            <a:off x="50800" y="2683151"/>
            <a:ext cx="2459318" cy="369332"/>
          </a:xfrm>
          <a:prstGeom prst="rect">
            <a:avLst/>
          </a:prstGeom>
          <a:noFill/>
        </p:spPr>
        <p:txBody>
          <a:bodyPr wrap="square">
            <a:spAutoFit/>
          </a:bodyPr>
          <a:lstStyle/>
          <a:p>
            <a:r>
              <a:rPr lang="en-US" altLang="zh-CN" b="1" dirty="0">
                <a:solidFill>
                  <a:schemeClr val="accent1">
                    <a:lumMod val="75000"/>
                  </a:schemeClr>
                </a:solidFill>
                <a:latin typeface="Lucida Sans" panose="020B0602030504020204" pitchFamily="34" charset="0"/>
              </a:rPr>
              <a:t>Environment</a:t>
            </a:r>
          </a:p>
        </p:txBody>
      </p:sp>
      <p:sp>
        <p:nvSpPr>
          <p:cNvPr id="29" name="文本框 28"/>
          <p:cNvSpPr txBox="1"/>
          <p:nvPr/>
        </p:nvSpPr>
        <p:spPr>
          <a:xfrm>
            <a:off x="343030" y="4979491"/>
            <a:ext cx="8346141" cy="1200329"/>
          </a:xfrm>
          <a:prstGeom prst="rect">
            <a:avLst/>
          </a:prstGeom>
          <a:no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In this environment, we conducted fine-tuning of the chat-GLM model. Initially, fine-tuning with </a:t>
            </a:r>
            <a:r>
              <a:rPr lang="en-US" altLang="zh-CN" b="1" i="1" dirty="0">
                <a:effectLst/>
                <a:latin typeface="Times New Roman" panose="02020603050405020304" pitchFamily="18" charset="0"/>
                <a:cs typeface="Times New Roman" panose="02020603050405020304" pitchFamily="18" charset="0"/>
              </a:rPr>
              <a:t>6,000</a:t>
            </a:r>
            <a:r>
              <a:rPr lang="en-US" altLang="zh-CN" b="0" i="0" dirty="0">
                <a:effectLst/>
                <a:latin typeface="Times New Roman" panose="02020603050405020304" pitchFamily="18" charset="0"/>
                <a:cs typeface="Times New Roman" panose="02020603050405020304" pitchFamily="18" charset="0"/>
              </a:rPr>
              <a:t> steps took </a:t>
            </a:r>
            <a:r>
              <a:rPr lang="en-US" altLang="zh-CN" b="1" i="1" dirty="0">
                <a:effectLst/>
                <a:latin typeface="Times New Roman" panose="02020603050405020304" pitchFamily="18" charset="0"/>
                <a:cs typeface="Times New Roman" panose="02020603050405020304" pitchFamily="18" charset="0"/>
              </a:rPr>
              <a:t>7 hours</a:t>
            </a:r>
            <a:r>
              <a:rPr lang="en-US" altLang="zh-CN" b="0" i="0" dirty="0">
                <a:effectLst/>
                <a:latin typeface="Times New Roman" panose="02020603050405020304" pitchFamily="18" charset="0"/>
                <a:cs typeface="Times New Roman" panose="02020603050405020304" pitchFamily="18" charset="0"/>
              </a:rPr>
              <a:t>. Subsequently, additional fine-tuning was performed with steps ranging </a:t>
            </a:r>
            <a:r>
              <a:rPr lang="en-US" altLang="zh-CN" b="1" i="1" dirty="0">
                <a:effectLst/>
                <a:latin typeface="Times New Roman" panose="02020603050405020304" pitchFamily="18" charset="0"/>
                <a:cs typeface="Times New Roman" panose="02020603050405020304" pitchFamily="18" charset="0"/>
              </a:rPr>
              <a:t>from 3,000 to 20,000</a:t>
            </a:r>
            <a:r>
              <a:rPr lang="en-US" altLang="zh-CN" b="0" i="0" dirty="0">
                <a:effectLst/>
                <a:latin typeface="Times New Roman" panose="02020603050405020304" pitchFamily="18" charset="0"/>
                <a:cs typeface="Times New Roman" panose="02020603050405020304" pitchFamily="18" charset="0"/>
              </a:rPr>
              <a:t>, which consumed nearly </a:t>
            </a:r>
            <a:r>
              <a:rPr lang="en-US" altLang="zh-CN" b="1" i="1" dirty="0">
                <a:effectLst/>
                <a:latin typeface="Times New Roman" panose="02020603050405020304" pitchFamily="18" charset="0"/>
                <a:cs typeface="Times New Roman" panose="02020603050405020304" pitchFamily="18" charset="0"/>
              </a:rPr>
              <a:t>30 hours (equivalent to 1.2 days).</a:t>
            </a:r>
            <a:endParaRPr lang="zh-CN" altLang="en-US" b="1" i="1" dirty="0">
              <a:latin typeface="Times New Roman" panose="02020603050405020304" pitchFamily="18" charset="0"/>
              <a:cs typeface="Times New Roman" panose="02020603050405020304" pitchFamily="18" charset="0"/>
            </a:endParaRPr>
          </a:p>
        </p:txBody>
      </p:sp>
      <p:graphicFrame>
        <p:nvGraphicFramePr>
          <p:cNvPr id="7" name="表格 7"/>
          <p:cNvGraphicFramePr>
            <a:graphicFrameLocks noGrp="1"/>
          </p:cNvGraphicFramePr>
          <p:nvPr/>
        </p:nvGraphicFramePr>
        <p:xfrm>
          <a:off x="2112374" y="3287312"/>
          <a:ext cx="4919252" cy="1587500"/>
        </p:xfrm>
        <a:graphic>
          <a:graphicData uri="http://schemas.openxmlformats.org/drawingml/2006/table">
            <a:tbl>
              <a:tblPr firstRow="1" bandRow="1">
                <a:tableStyleId>{5C22544A-7EE6-4342-B048-85BDC9FD1C3A}</a:tableStyleId>
              </a:tblPr>
              <a:tblGrid>
                <a:gridCol w="4919252">
                  <a:extLst>
                    <a:ext uri="{9D8B030D-6E8A-4147-A177-3AD203B41FA5}">
                      <a16:colId xmlns:a16="http://schemas.microsoft.com/office/drawing/2014/main" val="20000"/>
                    </a:ext>
                  </a:extLst>
                </a:gridCol>
              </a:tblGrid>
              <a:tr h="370840">
                <a:tc>
                  <a:txBody>
                    <a:bodyPr/>
                    <a:lstStyle/>
                    <a:p>
                      <a:pPr marL="285750" indent="-285750" algn="l" defTabSz="914400" rtl="0" eaLnBrk="1" latinLnBrk="0" hangingPunct="1">
                        <a:lnSpc>
                          <a:spcPct val="125000"/>
                        </a:lnSpc>
                        <a:buFont typeface="Arial" panose="020B0604020202020204" pitchFamily="34" charset="0"/>
                        <a:buChar char="•"/>
                      </a:pPr>
                      <a:r>
                        <a:rPr lang="en-US" altLang="zh-CN" sz="1600" b="1"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Operating System: </a:t>
                      </a:r>
                      <a:r>
                        <a:rPr lang="en-US" altLang="zh-CN" sz="1600" b="0"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Ubuntu 20.04</a:t>
                      </a:r>
                    </a:p>
                    <a:p>
                      <a:pPr marL="285750" indent="-285750" algn="l" defTabSz="914400" rtl="0" eaLnBrk="1" latinLnBrk="0" hangingPunct="1">
                        <a:lnSpc>
                          <a:spcPct val="125000"/>
                        </a:lnSpc>
                        <a:buFont typeface="Arial" panose="020B0604020202020204" pitchFamily="34" charset="0"/>
                        <a:buChar char="•"/>
                      </a:pPr>
                      <a:r>
                        <a:rPr lang="en-US" altLang="zh-CN" sz="1600" b="1"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Python Version: </a:t>
                      </a:r>
                      <a:r>
                        <a:rPr lang="en-US" altLang="zh-CN" sz="1600" b="0"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3.8</a:t>
                      </a:r>
                    </a:p>
                    <a:p>
                      <a:pPr marL="285750" indent="-285750" algn="l" defTabSz="914400" rtl="0" eaLnBrk="1" latinLnBrk="0" hangingPunct="1">
                        <a:lnSpc>
                          <a:spcPct val="125000"/>
                        </a:lnSpc>
                        <a:buFont typeface="Arial" panose="020B0604020202020204" pitchFamily="34" charset="0"/>
                        <a:buChar char="•"/>
                      </a:pPr>
                      <a:r>
                        <a:rPr lang="en-US" altLang="zh-CN" sz="1600" b="1"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Deep Learning Framework: </a:t>
                      </a:r>
                      <a:r>
                        <a:rPr lang="en-US" altLang="zh-CN" sz="1600" b="0" kern="1200" dirty="0" err="1">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PyTorch</a:t>
                      </a:r>
                      <a:r>
                        <a:rPr lang="en-US" altLang="zh-CN" sz="1600" b="0"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 2.0.0</a:t>
                      </a:r>
                    </a:p>
                    <a:p>
                      <a:pPr marL="285750" indent="-285750" algn="l" defTabSz="914400" rtl="0" eaLnBrk="1" latinLnBrk="0" hangingPunct="1">
                        <a:lnSpc>
                          <a:spcPct val="125000"/>
                        </a:lnSpc>
                        <a:buFont typeface="Arial" panose="020B0604020202020204" pitchFamily="34" charset="0"/>
                        <a:buChar char="•"/>
                      </a:pPr>
                      <a:r>
                        <a:rPr lang="en-US" altLang="zh-CN" sz="1600" b="1"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GPU: </a:t>
                      </a:r>
                      <a:r>
                        <a:rPr lang="en-US" altLang="zh-CN" sz="1600" b="0"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NVIDIA RTX4090 24G</a:t>
                      </a:r>
                    </a:p>
                    <a:p>
                      <a:pPr marL="285750" indent="-285750" algn="l" defTabSz="914400" rtl="0" eaLnBrk="1" latinLnBrk="0" hangingPunct="1">
                        <a:lnSpc>
                          <a:spcPct val="125000"/>
                        </a:lnSpc>
                        <a:buFont typeface="Arial" panose="020B0604020202020204" pitchFamily="34" charset="0"/>
                        <a:buChar char="•"/>
                      </a:pPr>
                      <a:r>
                        <a:rPr lang="en-US" altLang="zh-CN" sz="1600" b="1"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CUDA Version: </a:t>
                      </a:r>
                      <a:r>
                        <a:rPr lang="en-US" altLang="zh-CN" sz="1600" b="0" kern="12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11.8</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文本框 10">
            <a:extLst>
              <a:ext uri="{FF2B5EF4-FFF2-40B4-BE49-F238E27FC236}">
                <a16:creationId xmlns:a16="http://schemas.microsoft.com/office/drawing/2014/main" id="{50A21F01-8FBF-45FA-8FB2-5A3A8A8AC962}"/>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2459318" cy="369332"/>
          </a:xfrm>
          <a:prstGeom prst="rect">
            <a:avLst/>
          </a:prstGeom>
          <a:noFill/>
        </p:spPr>
        <p:txBody>
          <a:bodyPr wrap="square">
            <a:spAutoFit/>
          </a:bodyPr>
          <a:lstStyle/>
          <a:p>
            <a:r>
              <a:rPr lang="en-US" altLang="zh-CN" b="1" dirty="0">
                <a:solidFill>
                  <a:schemeClr val="accent1">
                    <a:lumMod val="75000"/>
                  </a:schemeClr>
                </a:solidFill>
                <a:latin typeface="Lucida Sans" panose="020B0602030504020204" pitchFamily="34" charset="0"/>
              </a:rPr>
              <a:t>Process - </a:t>
            </a:r>
            <a:r>
              <a:rPr lang="en-US" altLang="zh-CN" b="1" dirty="0">
                <a:solidFill>
                  <a:schemeClr val="accent1">
                    <a:lumMod val="50000"/>
                  </a:schemeClr>
                </a:solidFill>
                <a:latin typeface="Lucida Sans" panose="020B0602030504020204" pitchFamily="34" charset="0"/>
              </a:rPr>
              <a:t>1</a:t>
            </a:r>
          </a:p>
        </p:txBody>
      </p:sp>
      <p:sp>
        <p:nvSpPr>
          <p:cNvPr id="11" name="文本框 10"/>
          <p:cNvSpPr txBox="1"/>
          <p:nvPr/>
        </p:nvSpPr>
        <p:spPr>
          <a:xfrm>
            <a:off x="466165" y="970928"/>
            <a:ext cx="8211670" cy="1477328"/>
          </a:xfrm>
          <a:prstGeom prst="rect">
            <a:avLst/>
          </a:prstGeom>
          <a:no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In this process of fine tuning, we freeze the CLIP model and </a:t>
            </a:r>
            <a:r>
              <a:rPr lang="en-US" altLang="zh-CN" b="1" i="0" dirty="0">
                <a:effectLst/>
                <a:latin typeface="Times New Roman" panose="02020603050405020304" pitchFamily="18" charset="0"/>
                <a:cs typeface="Times New Roman" panose="02020603050405020304" pitchFamily="18" charset="0"/>
              </a:rPr>
              <a:t>only fine tune the chat-GLM-6B model.</a:t>
            </a:r>
            <a:r>
              <a:rPr lang="en-US" altLang="zh-CN" b="0" i="0" dirty="0">
                <a:effectLst/>
                <a:latin typeface="Times New Roman" panose="02020603050405020304" pitchFamily="18" charset="0"/>
                <a:cs typeface="Times New Roman" panose="02020603050405020304" pitchFamily="18" charset="0"/>
              </a:rPr>
              <a:t> To better fit the requirements of the model input, we transform the original </a:t>
            </a:r>
            <a:r>
              <a:rPr lang="en-US" altLang="zh-CN" b="0" i="1" dirty="0">
                <a:effectLst/>
                <a:latin typeface="Times New Roman" panose="02020603050405020304" pitchFamily="18" charset="0"/>
                <a:cs typeface="Times New Roman" panose="02020603050405020304" pitchFamily="18" charset="0"/>
              </a:rPr>
              <a:t>keyword list with 6804 items </a:t>
            </a:r>
            <a:r>
              <a:rPr lang="en-US" altLang="zh-CN" b="0" i="0" dirty="0">
                <a:effectLst/>
                <a:latin typeface="Times New Roman" panose="02020603050405020304" pitchFamily="18" charset="0"/>
                <a:cs typeface="Times New Roman" panose="02020603050405020304" pitchFamily="18" charset="0"/>
              </a:rPr>
              <a:t>into </a:t>
            </a:r>
            <a:r>
              <a:rPr lang="en-US" altLang="zh-CN" b="0" i="1" dirty="0">
                <a:effectLst/>
                <a:latin typeface="Times New Roman" panose="02020603050405020304" pitchFamily="18" charset="0"/>
                <a:cs typeface="Times New Roman" panose="02020603050405020304" pitchFamily="18" charset="0"/>
              </a:rPr>
              <a:t>vector form .</a:t>
            </a:r>
            <a:r>
              <a:rPr lang="en-US" altLang="zh-CN" b="0" i="1" dirty="0" err="1">
                <a:effectLst/>
                <a:latin typeface="Times New Roman" panose="02020603050405020304" pitchFamily="18" charset="0"/>
                <a:cs typeface="Times New Roman" panose="02020603050405020304" pitchFamily="18" charset="0"/>
              </a:rPr>
              <a:t>pt</a:t>
            </a:r>
            <a:r>
              <a:rPr lang="en-US" altLang="zh-CN" b="0" i="1" dirty="0">
                <a:effectLst/>
                <a:latin typeface="Times New Roman" panose="02020603050405020304" pitchFamily="18" charset="0"/>
                <a:cs typeface="Times New Roman" panose="02020603050405020304" pitchFamily="18" charset="0"/>
              </a:rPr>
              <a:t> type </a:t>
            </a:r>
            <a:r>
              <a:rPr lang="en-US" altLang="zh-CN" b="0" i="0" dirty="0">
                <a:effectLst/>
                <a:latin typeface="Times New Roman" panose="02020603050405020304" pitchFamily="18" charset="0"/>
                <a:cs typeface="Times New Roman" panose="02020603050405020304" pitchFamily="18" charset="0"/>
              </a:rPr>
              <a:t>before inputting the data. In the experiment to fine tune the chat-GLM with </a:t>
            </a:r>
            <a:r>
              <a:rPr lang="en-US" altLang="zh-CN" i="1" dirty="0">
                <a:latin typeface="Times New Roman" panose="02020603050405020304" pitchFamily="18" charset="0"/>
                <a:cs typeface="Times New Roman" panose="02020603050405020304" pitchFamily="18" charset="0"/>
              </a:rPr>
              <a:t>6</a:t>
            </a:r>
            <a:r>
              <a:rPr lang="en-US" altLang="zh-CN" b="0" i="1" dirty="0">
                <a:effectLst/>
                <a:latin typeface="Times New Roman" panose="02020603050405020304" pitchFamily="18" charset="0"/>
                <a:cs typeface="Times New Roman" panose="02020603050405020304" pitchFamily="18" charset="0"/>
              </a:rPr>
              <a:t>,000 steps</a:t>
            </a:r>
            <a:r>
              <a:rPr lang="en-US" altLang="zh-CN" b="0" i="0" dirty="0">
                <a:effectLst/>
                <a:latin typeface="Times New Roman" panose="02020603050405020304" pitchFamily="18" charset="0"/>
                <a:cs typeface="Times New Roman" panose="02020603050405020304" pitchFamily="18" charset="0"/>
              </a:rPr>
              <a:t>, we initialize the following parameters:</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431973769"/>
              </p:ext>
            </p:extLst>
          </p:nvPr>
        </p:nvGraphicFramePr>
        <p:xfrm>
          <a:off x="1086760" y="2796720"/>
          <a:ext cx="6970480" cy="2975040"/>
        </p:xfrm>
        <a:graphic>
          <a:graphicData uri="http://schemas.openxmlformats.org/drawingml/2006/table">
            <a:tbl>
              <a:tblPr firstRow="1" firstCol="1" bandRow="1">
                <a:tableStyleId>{5940675A-B579-460E-94D1-54222C63F5DA}</a:tableStyleId>
              </a:tblPr>
              <a:tblGrid>
                <a:gridCol w="4050016">
                  <a:extLst>
                    <a:ext uri="{9D8B030D-6E8A-4147-A177-3AD203B41FA5}">
                      <a16:colId xmlns:a16="http://schemas.microsoft.com/office/drawing/2014/main" val="20000"/>
                    </a:ext>
                  </a:extLst>
                </a:gridCol>
                <a:gridCol w="2920464">
                  <a:extLst>
                    <a:ext uri="{9D8B030D-6E8A-4147-A177-3AD203B41FA5}">
                      <a16:colId xmlns:a16="http://schemas.microsoft.com/office/drawing/2014/main" val="20001"/>
                    </a:ext>
                  </a:extLst>
                </a:gridCol>
              </a:tblGrid>
              <a:tr h="405824">
                <a:tc>
                  <a:txBody>
                    <a:bodyPr/>
                    <a:lstStyle/>
                    <a:p>
                      <a:pPr>
                        <a:lnSpc>
                          <a:spcPct val="100000"/>
                        </a:lnSpc>
                        <a:spcBef>
                          <a:spcPts val="0"/>
                        </a:spcBef>
                        <a:spcAft>
                          <a:spcPts val="0"/>
                        </a:spcAft>
                      </a:pPr>
                      <a:r>
                        <a:rPr lang="en-US"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Parameters</a:t>
                      </a:r>
                      <a:endParaRPr lang="zh-CN" sz="2000" b="1" kern="100"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Values</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61139">
                <a:tc>
                  <a:txBody>
                    <a:bodyPr/>
                    <a:lstStyle/>
                    <a:p>
                      <a:pPr>
                        <a:lnSpc>
                          <a:spcPct val="100000"/>
                        </a:lnSpc>
                        <a:spcBef>
                          <a:spcPts val="0"/>
                        </a:spcBef>
                        <a:spcAft>
                          <a:spcPts val="0"/>
                        </a:spcAft>
                      </a:pPr>
                      <a:r>
                        <a:rPr lang="en-US"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max_source_length</a:t>
                      </a:r>
                      <a:endParaRPr lang="zh-CN" sz="2000" b="1" kern="100"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256</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05824">
                <a:tc>
                  <a:txBody>
                    <a:bodyPr/>
                    <a:lstStyle/>
                    <a:p>
                      <a:pPr>
                        <a:lnSpc>
                          <a:spcPct val="100000"/>
                        </a:lnSpc>
                        <a:spcBef>
                          <a:spcPts val="0"/>
                        </a:spcBef>
                        <a:spcAft>
                          <a:spcPts val="0"/>
                        </a:spcAft>
                      </a:pPr>
                      <a:r>
                        <a:rPr lang="en-US"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max_target_length</a:t>
                      </a:r>
                      <a:r>
                        <a:rPr lang="en-US"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sz="2000" b="1" kern="100"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256</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05824">
                <a:tc>
                  <a:txBody>
                    <a:bodyPr/>
                    <a:lstStyle/>
                    <a:p>
                      <a:pPr>
                        <a:lnSpc>
                          <a:spcPct val="100000"/>
                        </a:lnSpc>
                        <a:spcBef>
                          <a:spcPts val="0"/>
                        </a:spcBef>
                        <a:spcAft>
                          <a:spcPts val="0"/>
                        </a:spcAft>
                      </a:pPr>
                      <a:r>
                        <a:rPr lang="en-US"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gradient_accumulation_steps</a:t>
                      </a:r>
                      <a:r>
                        <a:rPr lang="en-US"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sz="2000" b="1" kern="100"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16</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05824">
                <a:tc>
                  <a:txBody>
                    <a:bodyPr/>
                    <a:lstStyle/>
                    <a:p>
                      <a:pPr>
                        <a:lnSpc>
                          <a:spcPct val="100000"/>
                        </a:lnSpc>
                        <a:spcBef>
                          <a:spcPts val="0"/>
                        </a:spcBef>
                        <a:spcAft>
                          <a:spcPts val="0"/>
                        </a:spcAft>
                      </a:pPr>
                      <a:r>
                        <a:rPr lang="en-US" sz="1800" b="1" kern="100">
                          <a:effectLst/>
                          <a:latin typeface="Times New Roman" panose="02020603050405020304" pitchFamily="18" charset="0"/>
                          <a:ea typeface="华文中宋" panose="02010600040101010101" pitchFamily="2" charset="-122"/>
                          <a:cs typeface="Times New Roman" panose="02020603050405020304" pitchFamily="18" charset="0"/>
                        </a:rPr>
                        <a:t>max_steps </a:t>
                      </a:r>
                      <a:endParaRPr lang="zh-CN" sz="2000" b="1" kern="10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3000</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05824">
                <a:tc>
                  <a:txBody>
                    <a:bodyPr/>
                    <a:lstStyle/>
                    <a:p>
                      <a:pPr>
                        <a:lnSpc>
                          <a:spcPct val="100000"/>
                        </a:lnSpc>
                        <a:spcBef>
                          <a:spcPts val="0"/>
                        </a:spcBef>
                        <a:spcAft>
                          <a:spcPts val="0"/>
                        </a:spcAft>
                      </a:pPr>
                      <a:r>
                        <a:rPr lang="en-US" sz="1800" b="1" kern="100">
                          <a:effectLst/>
                          <a:latin typeface="Times New Roman" panose="02020603050405020304" pitchFamily="18" charset="0"/>
                          <a:ea typeface="华文中宋" panose="02010600040101010101" pitchFamily="2" charset="-122"/>
                          <a:cs typeface="Times New Roman" panose="02020603050405020304" pitchFamily="18" charset="0"/>
                        </a:rPr>
                        <a:t>learning_rate </a:t>
                      </a:r>
                      <a:endParaRPr lang="zh-CN" sz="2000" b="1" kern="10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2e-2</a:t>
                      </a:r>
                    </a:p>
                  </a:txBody>
                  <a:tcPr marL="68580" marR="68580" marT="0" marB="0" anchor="ctr"/>
                </a:tc>
                <a:extLst>
                  <a:ext uri="{0D108BD9-81ED-4DB2-BD59-A6C34878D82A}">
                    <a16:rowId xmlns:a16="http://schemas.microsoft.com/office/drawing/2014/main" val="10005"/>
                  </a:ext>
                </a:extLst>
              </a:tr>
              <a:tr h="384781">
                <a:tc>
                  <a:txBody>
                    <a:bodyPr/>
                    <a:lstStyle/>
                    <a:p>
                      <a:pPr>
                        <a:lnSpc>
                          <a:spcPct val="100000"/>
                        </a:lnSpc>
                        <a:spcBef>
                          <a:spcPts val="0"/>
                        </a:spcBef>
                        <a:spcAft>
                          <a:spcPts val="0"/>
                        </a:spcAft>
                      </a:pPr>
                      <a:r>
                        <a:rPr lang="en-US"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pre_seq_len</a:t>
                      </a:r>
                      <a:endParaRPr lang="zh-CN" sz="2000" b="1" kern="100" dirty="0">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68580" marR="68580" marT="0" marB="0" anchor="ctr"/>
                </a:tc>
                <a:tc>
                  <a:txBody>
                    <a:bodyPr/>
                    <a:lstStyle/>
                    <a:p>
                      <a:pPr algn="l">
                        <a:lnSpc>
                          <a:spcPct val="100000"/>
                        </a:lnSpc>
                        <a:spcBef>
                          <a:spcPts val="0"/>
                        </a:spcBef>
                        <a:spcAft>
                          <a:spcPts val="0"/>
                        </a:spcAft>
                      </a:pPr>
                      <a:r>
                        <a:rPr 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 128</a:t>
                      </a:r>
                      <a:endParaRPr lang="zh-CN" sz="1800" kern="100" dirty="0">
                        <a:effectLst/>
                        <a:latin typeface="华文中宋" panose="02010600040101010101" pitchFamily="2" charset="-122"/>
                        <a:ea typeface="华文中宋"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
        <p:nvSpPr>
          <p:cNvPr id="7" name="文本框 6">
            <a:extLst>
              <a:ext uri="{FF2B5EF4-FFF2-40B4-BE49-F238E27FC236}">
                <a16:creationId xmlns:a16="http://schemas.microsoft.com/office/drawing/2014/main" id="{1F60A6D0-730A-4E12-839C-2C0C765A1388}"/>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2459318" cy="369332"/>
          </a:xfrm>
          <a:prstGeom prst="rect">
            <a:avLst/>
          </a:prstGeom>
          <a:noFill/>
        </p:spPr>
        <p:txBody>
          <a:bodyPr wrap="square">
            <a:spAutoFit/>
          </a:bodyPr>
          <a:lstStyle/>
          <a:p>
            <a:r>
              <a:rPr lang="en-US" altLang="zh-CN" b="1" dirty="0">
                <a:solidFill>
                  <a:schemeClr val="accent1">
                    <a:lumMod val="75000"/>
                  </a:schemeClr>
                </a:solidFill>
                <a:latin typeface="Lucida Sans" panose="020B0602030504020204" pitchFamily="34" charset="0"/>
              </a:rPr>
              <a:t>Process - </a:t>
            </a:r>
            <a:r>
              <a:rPr lang="en-US" altLang="zh-CN" b="1" dirty="0">
                <a:solidFill>
                  <a:schemeClr val="accent1">
                    <a:lumMod val="50000"/>
                  </a:schemeClr>
                </a:solidFill>
                <a:latin typeface="Lucida Sans" panose="020B0602030504020204" pitchFamily="34" charset="0"/>
              </a:rPr>
              <a:t>2</a:t>
            </a:r>
          </a:p>
        </p:txBody>
      </p:sp>
      <p:sp>
        <p:nvSpPr>
          <p:cNvPr id="7" name="文本框 6"/>
          <p:cNvSpPr txBox="1"/>
          <p:nvPr/>
        </p:nvSpPr>
        <p:spPr>
          <a:xfrm>
            <a:off x="318247" y="860822"/>
            <a:ext cx="8507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t>
            </a:r>
            <a:r>
              <a:rPr lang="en-US" altLang="zh-CN" b="0" i="0" dirty="0">
                <a:effectLst/>
                <a:latin typeface="Times New Roman" panose="02020603050405020304" pitchFamily="18" charset="0"/>
                <a:cs typeface="Times New Roman" panose="02020603050405020304" pitchFamily="18" charset="0"/>
              </a:rPr>
              <a:t>e use </a:t>
            </a:r>
            <a:r>
              <a:rPr lang="en-US" altLang="zh-CN" b="1" i="0" dirty="0">
                <a:effectLst/>
                <a:latin typeface="Times New Roman" panose="02020603050405020304" pitchFamily="18" charset="0"/>
                <a:cs typeface="Times New Roman" panose="02020603050405020304" pitchFamily="18" charset="0"/>
              </a:rPr>
              <a:t>P-Tuning method</a:t>
            </a:r>
            <a:r>
              <a:rPr lang="en-US" altLang="zh-CN" b="0" i="0" dirty="0">
                <a:effectLst/>
                <a:latin typeface="Times New Roman" panose="02020603050405020304" pitchFamily="18" charset="0"/>
                <a:cs typeface="Times New Roman" panose="02020603050405020304" pitchFamily="18" charset="0"/>
              </a:rPr>
              <a:t> to fine tune the model by initializing the </a:t>
            </a:r>
            <a:r>
              <a:rPr lang="en-US" altLang="zh-CN" b="1" i="1" dirty="0" err="1">
                <a:effectLst/>
                <a:latin typeface="Times New Roman" panose="02020603050405020304" pitchFamily="18" charset="0"/>
                <a:cs typeface="Times New Roman" panose="02020603050405020304" pitchFamily="18" charset="0"/>
              </a:rPr>
              <a:t>pre_seq_len</a:t>
            </a:r>
            <a:r>
              <a:rPr lang="en-US" altLang="zh-CN" b="1" i="1" dirty="0">
                <a:effectLst/>
                <a:latin typeface="Times New Roman" panose="02020603050405020304" pitchFamily="18" charset="0"/>
                <a:cs typeface="Times New Roman" panose="02020603050405020304" pitchFamily="18" charset="0"/>
              </a:rPr>
              <a:t> </a:t>
            </a:r>
            <a:r>
              <a:rPr lang="en-US" altLang="zh-CN" b="0" i="0" dirty="0">
                <a:effectLst/>
                <a:latin typeface="Times New Roman" panose="02020603050405020304" pitchFamily="18" charset="0"/>
                <a:cs typeface="Times New Roman" panose="02020603050405020304" pitchFamily="18" charset="0"/>
              </a:rPr>
              <a:t>at 128. </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5112" y="1414820"/>
            <a:ext cx="3884707"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dirty="0">
                <a:solidFill>
                  <a:srgbClr val="333333"/>
                </a:solidFill>
                <a:latin typeface="Times New Roman" panose="02020603050405020304" pitchFamily="18" charset="0"/>
                <a:ea typeface="等线" panose="02010600030101010101" charset="-122"/>
                <a:cs typeface="Times New Roman" panose="02020603050405020304" pitchFamily="18" charset="0"/>
              </a:rPr>
              <a:t>F</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ine tuning the chat-GLM model</a:t>
            </a:r>
          </a:p>
        </p:txBody>
      </p:sp>
      <p:sp>
        <p:nvSpPr>
          <p:cNvPr id="12" name="文本框 11"/>
          <p:cNvSpPr txBox="1"/>
          <p:nvPr/>
        </p:nvSpPr>
        <p:spPr>
          <a:xfrm>
            <a:off x="950707" y="2896224"/>
            <a:ext cx="2173493" cy="923330"/>
          </a:xfrm>
          <a:prstGeom prst="rect">
            <a:avLst/>
          </a:prstGeom>
          <a:solidFill>
            <a:schemeClr val="accent5">
              <a:lumMod val="20000"/>
              <a:lumOff val="80000"/>
            </a:schemeClr>
          </a:solidFill>
          <a:ln w="19050">
            <a:solidFill>
              <a:schemeClr val="accent5">
                <a:lumMod val="50000"/>
              </a:schemeClr>
            </a:solidFill>
          </a:ln>
        </p:spPr>
        <p:txBody>
          <a:bodyPr wrap="square">
            <a:spAutoFit/>
          </a:bodyPr>
          <a:lstStyle/>
          <a:p>
            <a:pPr>
              <a:spcBef>
                <a:spcPts val="300"/>
              </a:spcBef>
              <a:spcAft>
                <a:spcPts val="300"/>
              </a:spcAft>
            </a:pPr>
            <a:r>
              <a:rPr lang="en-US" altLang="zh-CN" dirty="0">
                <a:solidFill>
                  <a:srgbClr val="333333"/>
                </a:solidFill>
                <a:latin typeface="Times New Roman" panose="02020603050405020304" pitchFamily="18" charset="0"/>
                <a:ea typeface="等线" panose="02010600030101010101" charset="-122"/>
                <a:cs typeface="Times New Roman" panose="02020603050405020304" pitchFamily="18" charset="0"/>
              </a:rPr>
              <a:t>C</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ombine the fine-tuned chat-GLM and classic CLIP model</a:t>
            </a:r>
          </a:p>
        </p:txBody>
      </p:sp>
      <p:sp>
        <p:nvSpPr>
          <p:cNvPr id="13" name="文本框 12"/>
          <p:cNvSpPr txBox="1"/>
          <p:nvPr/>
        </p:nvSpPr>
        <p:spPr>
          <a:xfrm>
            <a:off x="5682727" y="2896224"/>
            <a:ext cx="2318273" cy="923330"/>
          </a:xfrm>
          <a:prstGeom prst="rect">
            <a:avLst/>
          </a:prstGeom>
          <a:solidFill>
            <a:schemeClr val="accent2">
              <a:lumMod val="20000"/>
              <a:lumOff val="80000"/>
            </a:schemeClr>
          </a:solidFill>
          <a:ln w="19050">
            <a:solidFill>
              <a:schemeClr val="accent1">
                <a:lumMod val="50000"/>
              </a:schemeClr>
            </a:solidFill>
          </a:ln>
        </p:spPr>
        <p:txBody>
          <a:bodyPr wrap="square">
            <a:spAutoFit/>
          </a:bodyPr>
          <a:lstStyle/>
          <a:p>
            <a:pP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Introduce the K-Means clustering algorithm into our model</a:t>
            </a:r>
          </a:p>
        </p:txBody>
      </p:sp>
      <p:cxnSp>
        <p:nvCxnSpPr>
          <p:cNvPr id="14" name="连接符: 肘形 13"/>
          <p:cNvCxnSpPr>
            <a:stCxn id="8" idx="2"/>
            <a:endCxn id="12" idx="0"/>
          </p:cNvCxnSpPr>
          <p:nvPr/>
        </p:nvCxnSpPr>
        <p:spPr>
          <a:xfrm rot="5400000">
            <a:off x="2651424" y="1170182"/>
            <a:ext cx="1112072" cy="2340012"/>
          </a:xfrm>
          <a:prstGeom prst="bentConnector3">
            <a:avLst>
              <a:gd name="adj1" fmla="val 5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连接符: 肘形 15"/>
          <p:cNvCxnSpPr>
            <a:stCxn id="8" idx="2"/>
            <a:endCxn id="13" idx="0"/>
          </p:cNvCxnSpPr>
          <p:nvPr/>
        </p:nvCxnSpPr>
        <p:spPr>
          <a:xfrm rot="16200000" flipH="1">
            <a:off x="5053629" y="1107989"/>
            <a:ext cx="1112072" cy="2464398"/>
          </a:xfrm>
          <a:prstGeom prst="bentConnector3">
            <a:avLst>
              <a:gd name="adj1" fmla="val 5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82727" y="4209543"/>
            <a:ext cx="2318273" cy="646331"/>
          </a:xfrm>
          <a:prstGeom prst="rect">
            <a:avLst/>
          </a:prstGeom>
          <a:solidFill>
            <a:schemeClr val="accent2">
              <a:lumMod val="20000"/>
              <a:lumOff val="80000"/>
            </a:schemeClr>
          </a:solidFill>
          <a:ln w="19050">
            <a:solidFill>
              <a:schemeClr val="accent1">
                <a:lumMod val="50000"/>
              </a:schemeClr>
            </a:solidFill>
          </a:ln>
        </p:spPr>
        <p:txBody>
          <a:bodyPr wrap="square">
            <a:spAutoFit/>
          </a:bodyPr>
          <a:lstStyle/>
          <a:p>
            <a:pPr>
              <a:spcBef>
                <a:spcPts val="300"/>
              </a:spcBef>
              <a:spcAft>
                <a:spcPts val="300"/>
              </a:spcAft>
            </a:pPr>
            <a:r>
              <a:rPr lang="en-US" altLang="zh-CN" dirty="0">
                <a:solidFill>
                  <a:srgbClr val="333333"/>
                </a:solidFill>
                <a:latin typeface="Times New Roman" panose="02020603050405020304" pitchFamily="18" charset="0"/>
                <a:ea typeface="等线" panose="02010600030101010101" charset="-122"/>
                <a:cs typeface="Times New Roman" panose="02020603050405020304" pitchFamily="18" charset="0"/>
              </a:rPr>
              <a:t>S</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elect the </a:t>
            </a:r>
            <a:r>
              <a:rPr lang="en-US" altLang="zh-CN" sz="1800" b="1" i="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top k</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 words in some word clusters</a:t>
            </a:r>
          </a:p>
        </p:txBody>
      </p:sp>
      <p:cxnSp>
        <p:nvCxnSpPr>
          <p:cNvPr id="33" name="直接箭头连接符 32"/>
          <p:cNvCxnSpPr>
            <a:stCxn id="13" idx="2"/>
            <a:endCxn id="31" idx="0"/>
          </p:cNvCxnSpPr>
          <p:nvPr/>
        </p:nvCxnSpPr>
        <p:spPr>
          <a:xfrm>
            <a:off x="6841864" y="3819554"/>
            <a:ext cx="0" cy="38998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609664" y="5350847"/>
            <a:ext cx="2464398" cy="646331"/>
          </a:xfrm>
          <a:prstGeom prst="rect">
            <a:avLst/>
          </a:prstGeom>
          <a:solidFill>
            <a:schemeClr val="accent2">
              <a:lumMod val="20000"/>
              <a:lumOff val="80000"/>
            </a:schemeClr>
          </a:solidFill>
          <a:ln w="19050">
            <a:solidFill>
              <a:schemeClr val="accent1">
                <a:lumMod val="50000"/>
              </a:schemeClr>
            </a:solidFill>
          </a:ln>
        </p:spPr>
        <p:txBody>
          <a:bodyPr wrap="square">
            <a:spAutoFit/>
          </a:bodyPr>
          <a:lstStyle/>
          <a:p>
            <a:pPr>
              <a:spcBef>
                <a:spcPts val="300"/>
              </a:spcBef>
              <a:spcAft>
                <a:spcPts val="300"/>
              </a:spcAft>
            </a:pPr>
            <a:r>
              <a:rPr lang="en-US" altLang="zh-CN" dirty="0">
                <a:solidFill>
                  <a:srgbClr val="333333"/>
                </a:solidFill>
                <a:latin typeface="Times New Roman" panose="02020603050405020304" pitchFamily="18" charset="0"/>
                <a:ea typeface="等线" panose="02010600030101010101" charset="-122"/>
                <a:cs typeface="Times New Roman" panose="02020603050405020304" pitchFamily="18" charset="0"/>
              </a:rPr>
              <a:t>I</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nput them to the down-stream chat-GLM model</a:t>
            </a:r>
          </a:p>
        </p:txBody>
      </p:sp>
      <p:cxnSp>
        <p:nvCxnSpPr>
          <p:cNvPr id="36" name="直接箭头连接符 35"/>
          <p:cNvCxnSpPr>
            <a:stCxn id="31" idx="2"/>
            <a:endCxn id="34" idx="0"/>
          </p:cNvCxnSpPr>
          <p:nvPr/>
        </p:nvCxnSpPr>
        <p:spPr>
          <a:xfrm flipH="1">
            <a:off x="6841863" y="4855874"/>
            <a:ext cx="1" cy="49497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2" idx="2"/>
          </p:cNvCxnSpPr>
          <p:nvPr/>
        </p:nvCxnSpPr>
        <p:spPr>
          <a:xfrm flipH="1">
            <a:off x="2037453" y="3819554"/>
            <a:ext cx="1" cy="5314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41" name="图形 40" descr="关闭"/>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9774" y="4351020"/>
            <a:ext cx="542364" cy="542364"/>
          </a:xfrm>
          <a:prstGeom prst="rect">
            <a:avLst/>
          </a:prstGeom>
        </p:spPr>
      </p:pic>
      <p:sp>
        <p:nvSpPr>
          <p:cNvPr id="43" name="文本框 42"/>
          <p:cNvSpPr txBox="1"/>
          <p:nvPr/>
        </p:nvSpPr>
        <p:spPr>
          <a:xfrm>
            <a:off x="170331" y="4895766"/>
            <a:ext cx="4280197" cy="1323439"/>
          </a:xfrm>
          <a:prstGeom prst="rect">
            <a:avLst/>
          </a:prstGeom>
          <a:noFill/>
        </p:spPr>
        <p:txBody>
          <a:bodyPr wrap="square">
            <a:spAutoFit/>
          </a:bodyPr>
          <a:lstStyle/>
          <a:p>
            <a:r>
              <a:rPr lang="zh-CN" altLang="en-US" sz="1600" dirty="0">
                <a:solidFill>
                  <a:schemeClr val="accent5">
                    <a:lumMod val="50000"/>
                  </a:schemeClr>
                </a:solidFill>
                <a:latin typeface="Times New Roman" panose="02020603050405020304" pitchFamily="18" charset="0"/>
                <a:cs typeface="Times New Roman" panose="02020603050405020304" pitchFamily="18" charset="0"/>
              </a:rPr>
              <a:t>CLIP</a:t>
            </a:r>
            <a:r>
              <a:rPr lang="en-US" altLang="zh-CN" sz="1600" dirty="0">
                <a:solidFill>
                  <a:schemeClr val="accent5">
                    <a:lumMod val="50000"/>
                  </a:schemeClr>
                </a:solidFill>
                <a:latin typeface="Times New Roman" panose="02020603050405020304" pitchFamily="18" charset="0"/>
                <a:cs typeface="Times New Roman" panose="02020603050405020304" pitchFamily="18" charset="0"/>
              </a:rPr>
              <a:t>’</a:t>
            </a:r>
            <a:r>
              <a:rPr lang="zh-CN" altLang="en-US" sz="1600" dirty="0">
                <a:solidFill>
                  <a:schemeClr val="accent5">
                    <a:lumMod val="50000"/>
                  </a:schemeClr>
                </a:solidFill>
                <a:latin typeface="Times New Roman" panose="02020603050405020304" pitchFamily="18" charset="0"/>
                <a:cs typeface="Times New Roman" panose="02020603050405020304" pitchFamily="18" charset="0"/>
              </a:rPr>
              <a:t>s similarity comparisons produce </a:t>
            </a:r>
            <a:r>
              <a:rPr lang="zh-CN" altLang="en-US" sz="1600" b="1" dirty="0">
                <a:solidFill>
                  <a:schemeClr val="accent5">
                    <a:lumMod val="50000"/>
                  </a:schemeClr>
                </a:solidFill>
                <a:latin typeface="Times New Roman" panose="02020603050405020304" pitchFamily="18" charset="0"/>
                <a:cs typeface="Times New Roman" panose="02020603050405020304" pitchFamily="18" charset="0"/>
              </a:rPr>
              <a:t>repetitive Chinese words with varied expressions</a:t>
            </a:r>
            <a:r>
              <a:rPr lang="zh-CN" altLang="en-US" sz="1600" dirty="0">
                <a:solidFill>
                  <a:schemeClr val="accent5">
                    <a:lumMod val="50000"/>
                  </a:schemeClr>
                </a:solidFill>
                <a:latin typeface="Times New Roman" panose="02020603050405020304" pitchFamily="18" charset="0"/>
                <a:cs typeface="Times New Roman" panose="02020603050405020304" pitchFamily="18" charset="0"/>
              </a:rPr>
              <a:t>. Using CLIP results directly for chat-GLM generation leads to </a:t>
            </a:r>
            <a:r>
              <a:rPr lang="zh-CN" altLang="en-US" sz="1600" b="1" dirty="0">
                <a:solidFill>
                  <a:schemeClr val="accent5">
                    <a:lumMod val="50000"/>
                  </a:schemeClr>
                </a:solidFill>
                <a:latin typeface="Times New Roman" panose="02020603050405020304" pitchFamily="18" charset="0"/>
                <a:cs typeface="Times New Roman" panose="02020603050405020304" pitchFamily="18" charset="0"/>
              </a:rPr>
              <a:t>repetitive poetic imagery</a:t>
            </a:r>
            <a:r>
              <a:rPr lang="zh-CN" altLang="en-US" sz="1600" dirty="0">
                <a:solidFill>
                  <a:schemeClr val="accent5">
                    <a:lumMod val="50000"/>
                  </a:schemeClr>
                </a:solidFill>
                <a:latin typeface="Times New Roman" panose="02020603050405020304" pitchFamily="18" charset="0"/>
                <a:cs typeface="Times New Roman" panose="02020603050405020304" pitchFamily="18" charset="0"/>
              </a:rPr>
              <a:t>, lowering artistic and production quality.</a:t>
            </a:r>
          </a:p>
        </p:txBody>
      </p:sp>
      <p:sp>
        <p:nvSpPr>
          <p:cNvPr id="18" name="文本框 17">
            <a:extLst>
              <a:ext uri="{FF2B5EF4-FFF2-40B4-BE49-F238E27FC236}">
                <a16:creationId xmlns:a16="http://schemas.microsoft.com/office/drawing/2014/main" id="{14591F8B-A98C-4EEC-9CCF-66FA6F85CBC2}"/>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826453" y="5041265"/>
            <a:ext cx="1308735" cy="521970"/>
          </a:xfrm>
          <a:prstGeom prst="rect">
            <a:avLst/>
          </a:prstGeom>
          <a:noFill/>
          <a:ln>
            <a:noFill/>
          </a:ln>
        </p:spPr>
        <p:txBody>
          <a:bodyPr wrap="none" rtlCol="0" anchor="t">
            <a:spAutoFit/>
          </a:bodyPr>
          <a:lstStyle/>
          <a:p>
            <a:pPr algn="ctr"/>
            <a:r>
              <a:rPr lang="en-US" altLang="zh-CN" sz="2800" b="1">
                <a:solidFill>
                  <a:schemeClr val="tx2">
                    <a:lumMod val="50000"/>
                    <a:lumOff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Despite</a:t>
            </a:r>
          </a:p>
        </p:txBody>
      </p:sp>
      <p:sp>
        <p:nvSpPr>
          <p:cNvPr id="3" name="矩形 2"/>
          <p:cNvSpPr/>
          <p:nvPr/>
        </p:nvSpPr>
        <p:spPr>
          <a:xfrm>
            <a:off x="773430" y="435610"/>
            <a:ext cx="913765" cy="521970"/>
          </a:xfrm>
          <a:prstGeom prst="rect">
            <a:avLst/>
          </a:prstGeom>
          <a:noFill/>
          <a:ln>
            <a:noFill/>
          </a:ln>
        </p:spPr>
        <p:txBody>
          <a:bodyPr wrap="none" rtlCol="0" anchor="t">
            <a:spAutoFit/>
          </a:bodyPr>
          <a:lstStyle/>
          <a:p>
            <a:pPr algn="ctr"/>
            <a:r>
              <a:rPr lang="en-US" altLang="zh-CN" sz="2800" b="1">
                <a:solidFill>
                  <a:schemeClr val="tx2">
                    <a:lumMod val="50000"/>
                    <a:lumOff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Why</a:t>
            </a:r>
          </a:p>
        </p:txBody>
      </p:sp>
      <p:sp>
        <p:nvSpPr>
          <p:cNvPr id="4" name="文本框 3"/>
          <p:cNvSpPr txBox="1"/>
          <p:nvPr/>
        </p:nvSpPr>
        <p:spPr>
          <a:xfrm>
            <a:off x="747395" y="555625"/>
            <a:ext cx="7639050" cy="706755"/>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use two models </a:t>
            </a:r>
            <a:r>
              <a:rPr lang="zh-CN" altLang="en-US" sz="2000">
                <a:solidFill>
                  <a:schemeClr val="accent1">
                    <a:lumMod val="75000"/>
                  </a:schemeClr>
                </a:solidFill>
                <a:latin typeface="Times New Roman" panose="02020603050405020304" pitchFamily="18" charset="0"/>
                <a:cs typeface="Times New Roman" panose="02020603050405020304" pitchFamily="18" charset="0"/>
              </a:rPr>
              <a:t>instead of </a:t>
            </a:r>
            <a:r>
              <a:rPr lang="zh-CN" altLang="en-US" sz="2000">
                <a:latin typeface="Times New Roman" panose="02020603050405020304" pitchFamily="18" charset="0"/>
                <a:cs typeface="Times New Roman" panose="02020603050405020304" pitchFamily="18" charset="0"/>
              </a:rPr>
              <a:t>leveraging existing multimodal image-to-text generation models and fine-tuning them?</a:t>
            </a:r>
          </a:p>
        </p:txBody>
      </p:sp>
      <p:sp>
        <p:nvSpPr>
          <p:cNvPr id="7" name="文本框 6"/>
          <p:cNvSpPr txBox="1"/>
          <p:nvPr/>
        </p:nvSpPr>
        <p:spPr>
          <a:xfrm>
            <a:off x="773430" y="1444625"/>
            <a:ext cx="7915910" cy="1758950"/>
          </a:xfrm>
          <a:prstGeom prst="rect">
            <a:avLst/>
          </a:prstGeom>
          <a:noFill/>
        </p:spPr>
        <p:txBody>
          <a:bodyPr wrap="square" rtlCol="0">
            <a:noAutofit/>
          </a:bodyPr>
          <a:lstStyle/>
          <a:p>
            <a:pPr>
              <a:lnSpc>
                <a:spcPct val="125000"/>
              </a:lnSpc>
              <a:spcBef>
                <a:spcPts val="0"/>
              </a:spcBef>
              <a:spcAft>
                <a:spcPts val="0"/>
              </a:spcAft>
            </a:pP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reason for using two models instead of fine-tuning existing multimodal image-to-text generation models is our access to </a:t>
            </a:r>
            <a:r>
              <a:rPr lang="zh-CN" altLang="en-US" b="1">
                <a:solidFill>
                  <a:schemeClr val="accent1">
                    <a:lumMod val="75000"/>
                  </a:schemeClr>
                </a:solidFill>
                <a:latin typeface="Times New Roman" panose="02020603050405020304" pitchFamily="18" charset="0"/>
                <a:cs typeface="Times New Roman" panose="02020603050405020304" pitchFamily="18" charset="0"/>
              </a:rPr>
              <a:t>extensive literary and poetry</a:t>
            </a:r>
            <a:r>
              <a:rPr lang="zh-CN" altLang="en-US">
                <a:latin typeface="Times New Roman" panose="02020603050405020304" pitchFamily="18" charset="0"/>
                <a:cs typeface="Times New Roman" panose="02020603050405020304" pitchFamily="18" charset="0"/>
              </a:rPr>
              <a:t> </a:t>
            </a:r>
            <a:r>
              <a:rPr lang="zh-CN" altLang="en-US" b="1">
                <a:solidFill>
                  <a:schemeClr val="accent1">
                    <a:lumMod val="75000"/>
                  </a:schemeClr>
                </a:solidFill>
                <a:latin typeface="Times New Roman" panose="02020603050405020304" pitchFamily="18" charset="0"/>
                <a:cs typeface="Times New Roman" panose="02020603050405020304" pitchFamily="18" charset="0"/>
              </a:rPr>
              <a:t>datasets</a:t>
            </a:r>
            <a:r>
              <a:rPr lang="zh-CN" altLang="en-US">
                <a:latin typeface="Times New Roman" panose="02020603050405020304" pitchFamily="18" charset="0"/>
                <a:cs typeface="Times New Roman" panose="02020603050405020304" pitchFamily="18" charset="0"/>
              </a:rPr>
              <a:t>, which are well-suited for CLIP to compare text and images—a highly </a:t>
            </a:r>
          </a:p>
          <a:p>
            <a:pPr>
              <a:lnSpc>
                <a:spcPct val="125000"/>
              </a:lnSpc>
              <a:spcBef>
                <a:spcPts val="0"/>
              </a:spcBef>
              <a:spcAft>
                <a:spcPts val="0"/>
              </a:spcAft>
            </a:pPr>
            <a:r>
              <a:rPr lang="zh-CN" altLang="en-US">
                <a:latin typeface="Times New Roman" panose="02020603050405020304" pitchFamily="18" charset="0"/>
                <a:cs typeface="Times New Roman" panose="02020603050405020304" pitchFamily="18" charset="0"/>
              </a:rPr>
              <a:t>effective approach. However, we do face limitations in terms of direct comparison datasets between images and poetry.</a:t>
            </a:r>
          </a:p>
        </p:txBody>
      </p:sp>
      <p:sp>
        <p:nvSpPr>
          <p:cNvPr id="8" name="矩形 7"/>
          <p:cNvSpPr/>
          <p:nvPr>
            <p:custDataLst>
              <p:tags r:id="rId2"/>
            </p:custDataLst>
          </p:nvPr>
        </p:nvSpPr>
        <p:spPr>
          <a:xfrm>
            <a:off x="787718" y="1376680"/>
            <a:ext cx="775970" cy="521970"/>
          </a:xfrm>
          <a:prstGeom prst="rect">
            <a:avLst/>
          </a:prstGeom>
          <a:noFill/>
          <a:ln>
            <a:noFill/>
          </a:ln>
        </p:spPr>
        <p:txBody>
          <a:bodyPr wrap="none" rtlCol="0" anchor="t">
            <a:spAutoFit/>
          </a:bodyPr>
          <a:lstStyle/>
          <a:p>
            <a:pPr algn="ctr"/>
            <a:r>
              <a:rPr lang="en-US" altLang="zh-CN" sz="2800" b="1">
                <a:solidFill>
                  <a:schemeClr val="tx2">
                    <a:lumMod val="50000"/>
                    <a:lumOff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The</a:t>
            </a:r>
          </a:p>
        </p:txBody>
      </p:sp>
      <p:cxnSp>
        <p:nvCxnSpPr>
          <p:cNvPr id="2" name="直接连接符 1"/>
          <p:cNvCxnSpPr/>
          <p:nvPr/>
        </p:nvCxnSpPr>
        <p:spPr>
          <a:xfrm>
            <a:off x="5076825" y="1372870"/>
            <a:ext cx="3409950" cy="0"/>
          </a:xfrm>
          <a:prstGeom prst="line">
            <a:avLst/>
          </a:prstGeom>
        </p:spPr>
        <p:style>
          <a:lnRef idx="3">
            <a:schemeClr val="accent1"/>
          </a:lnRef>
          <a:fillRef idx="0">
            <a:srgbClr val="FFFFFF"/>
          </a:fillRef>
          <a:effectRef idx="0">
            <a:srgbClr val="FFFFFF"/>
          </a:effectRef>
          <a:fontRef idx="minor">
            <a:schemeClr val="tx1"/>
          </a:fontRef>
        </p:style>
      </p:cxnSp>
      <p:sp>
        <p:nvSpPr>
          <p:cNvPr id="5" name="文本框 4"/>
          <p:cNvSpPr txBox="1"/>
          <p:nvPr/>
        </p:nvSpPr>
        <p:spPr>
          <a:xfrm>
            <a:off x="841375" y="3775710"/>
            <a:ext cx="7639685" cy="1132205"/>
          </a:xfrm>
          <a:prstGeom prst="rect">
            <a:avLst/>
          </a:prstGeom>
          <a:noFill/>
        </p:spPr>
        <p:txBody>
          <a:bodyPr wrap="square" rtlCol="0" anchor="t">
            <a:noAutofit/>
          </a:bodyPr>
          <a:lstStyle/>
          <a:p>
            <a:pPr>
              <a:lnSpc>
                <a:spcPct val="125000"/>
              </a:lnSpc>
              <a:spcBef>
                <a:spcPts val="0"/>
              </a:spcBef>
              <a:spcAft>
                <a:spcPts val="0"/>
              </a:spcAft>
            </a:pPr>
            <a:r>
              <a:rPr lang="en-US" altLang="zh-CN" sz="2000" b="1">
                <a:solidFill>
                  <a:schemeClr val="accent1">
                    <a:lumMod val="75000"/>
                  </a:schemeClr>
                </a:solidFill>
                <a:latin typeface="Times New Roman" panose="02020603050405020304" pitchFamily="18" charset="0"/>
                <a:cs typeface="Times New Roman" panose="02020603050405020304" pitchFamily="18" charset="0"/>
                <a:sym typeface="+mn-ea"/>
              </a:rPr>
              <a:t>                </a:t>
            </a:r>
            <a:r>
              <a:rPr lang="zh-CN" altLang="en-US" sz="2000" b="1">
                <a:solidFill>
                  <a:schemeClr val="accent1">
                    <a:lumMod val="75000"/>
                  </a:schemeClr>
                </a:solidFill>
                <a:latin typeface="Times New Roman" panose="02020603050405020304" pitchFamily="18" charset="0"/>
                <a:cs typeface="Times New Roman" panose="02020603050405020304" pitchFamily="18" charset="0"/>
                <a:sym typeface="+mn-ea"/>
              </a:rPr>
              <a:t>concerns</a:t>
            </a:r>
            <a:r>
              <a:rPr lang="zh-CN" altLang="en-US" sz="2000">
                <a:latin typeface="Times New Roman" panose="02020603050405020304" pitchFamily="18" charset="0"/>
                <a:cs typeface="Times New Roman" panose="02020603050405020304" pitchFamily="18" charset="0"/>
                <a:sym typeface="+mn-ea"/>
              </a:rPr>
              <a:t> about the CLIP model. CLIP, as a large pre-trained model, only achieves an accuracy of 75.4% on the ImageNet dataset in comparison</a:t>
            </a:r>
            <a:r>
              <a:rPr lang="zh-CN" altLang="en-US" sz="2000">
                <a:latin typeface="Times New Roman" panose="02020603050405020304" pitchFamily="18" charset="0"/>
                <a:ea typeface="华文宋体" panose="02010600040101010101" charset="-122"/>
                <a:cs typeface="Times New Roman" panose="02020603050405020304" pitchFamily="18" charset="0"/>
                <a:sym typeface="+mn-ea"/>
              </a:rPr>
              <a:t>？</a:t>
            </a:r>
          </a:p>
        </p:txBody>
      </p:sp>
      <p:sp>
        <p:nvSpPr>
          <p:cNvPr id="9" name="文本框 8"/>
          <p:cNvSpPr txBox="1"/>
          <p:nvPr/>
        </p:nvSpPr>
        <p:spPr>
          <a:xfrm>
            <a:off x="801370" y="5189220"/>
            <a:ext cx="7552055" cy="1476375"/>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sym typeface="+mn-ea"/>
              </a:rPr>
              <a:t>CLIP's ImageNet accuracy being only 75.4% in </a:t>
            </a:r>
            <a:r>
              <a:rPr lang="zh-CN" altLang="en-US" b="1">
                <a:solidFill>
                  <a:schemeClr val="accent1">
                    <a:lumMod val="75000"/>
                  </a:schemeClr>
                </a:solidFill>
                <a:latin typeface="Times New Roman" panose="02020603050405020304" pitchFamily="18" charset="0"/>
                <a:cs typeface="Times New Roman" panose="02020603050405020304" pitchFamily="18" charset="0"/>
                <a:sym typeface="+mn-ea"/>
              </a:rPr>
              <a:t>Top-1</a:t>
            </a:r>
            <a:r>
              <a:rPr lang="zh-CN" altLang="en-US">
                <a:latin typeface="Times New Roman" panose="02020603050405020304" pitchFamily="18" charset="0"/>
                <a:cs typeface="Times New Roman" panose="02020603050405020304" pitchFamily="18" charset="0"/>
                <a:sym typeface="+mn-ea"/>
              </a:rPr>
              <a:t>, it excels in multimodal tasks, accurately extracting relevant keywords from thousands of words when comparing text and images due to its strong training in understanding semantic relationships between them through contrastive learning.</a:t>
            </a:r>
            <a:endParaRPr lang="zh-CN" altLang="en-US">
              <a:latin typeface="Times New Roman" panose="02020603050405020304" pitchFamily="18" charset="0"/>
              <a:cs typeface="Times New Roman" panose="02020603050405020304" pitchFamily="18" charset="0"/>
            </a:endParaRPr>
          </a:p>
          <a:p>
            <a:endParaRPr lang="zh-CN" altLang="en-US"/>
          </a:p>
        </p:txBody>
      </p:sp>
      <p:sp>
        <p:nvSpPr>
          <p:cNvPr id="10" name="矩形 9"/>
          <p:cNvSpPr/>
          <p:nvPr/>
        </p:nvSpPr>
        <p:spPr>
          <a:xfrm>
            <a:off x="796925" y="3746500"/>
            <a:ext cx="1121410" cy="521970"/>
          </a:xfrm>
          <a:prstGeom prst="rect">
            <a:avLst/>
          </a:prstGeom>
          <a:noFill/>
          <a:ln>
            <a:noFill/>
          </a:ln>
        </p:spPr>
        <p:txBody>
          <a:bodyPr wrap="none" rtlCol="0" anchor="t">
            <a:spAutoFit/>
          </a:bodyPr>
          <a:lstStyle/>
          <a:p>
            <a:pPr algn="ctr"/>
            <a:r>
              <a:rPr lang="en-US" altLang="zh-CN" sz="2800" b="1">
                <a:ln/>
                <a:solidFill>
                  <a:schemeClr val="tx2">
                    <a:lumMod val="50000"/>
                    <a:lumOff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 have</a:t>
            </a:r>
          </a:p>
        </p:txBody>
      </p:sp>
      <p:cxnSp>
        <p:nvCxnSpPr>
          <p:cNvPr id="12" name="直接连接符 11"/>
          <p:cNvCxnSpPr/>
          <p:nvPr>
            <p:custDataLst>
              <p:tags r:id="rId3"/>
            </p:custDataLst>
          </p:nvPr>
        </p:nvCxnSpPr>
        <p:spPr>
          <a:xfrm>
            <a:off x="5076825" y="5013325"/>
            <a:ext cx="3409950" cy="0"/>
          </a:xfrm>
          <a:prstGeom prst="line">
            <a:avLst/>
          </a:prstGeom>
        </p:spPr>
        <p:style>
          <a:lnRef idx="3">
            <a:schemeClr val="accent1"/>
          </a:lnRef>
          <a:fillRef idx="0">
            <a:srgbClr val="FFFFFF"/>
          </a:fillRef>
          <a:effectRef idx="0">
            <a:srgbClr val="FFFFFF"/>
          </a:effectRef>
          <a:fontRef idx="minor">
            <a:schemeClr val="tx1"/>
          </a:fontRef>
        </p:style>
      </p:cxnSp>
      <p:sp>
        <p:nvSpPr>
          <p:cNvPr id="14" name="等腰三角形 13"/>
          <p:cNvSpPr/>
          <p:nvPr/>
        </p:nvSpPr>
        <p:spPr>
          <a:xfrm rot="5400000">
            <a:off x="438785" y="1543050"/>
            <a:ext cx="240665" cy="236220"/>
          </a:xfrm>
          <a:prstGeom prst="triangle">
            <a:avLst/>
          </a:prstGeom>
          <a:solidFill>
            <a:schemeClr val="tx2">
              <a:lumMod val="50000"/>
              <a:lumOff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等腰三角形 14"/>
          <p:cNvSpPr/>
          <p:nvPr>
            <p:custDataLst>
              <p:tags r:id="rId4"/>
            </p:custDataLst>
          </p:nvPr>
        </p:nvSpPr>
        <p:spPr>
          <a:xfrm rot="5400000">
            <a:off x="473075" y="5199380"/>
            <a:ext cx="240665" cy="236220"/>
          </a:xfrm>
          <a:prstGeom prst="triangle">
            <a:avLst/>
          </a:prstGeom>
          <a:solidFill>
            <a:schemeClr val="tx2">
              <a:lumMod val="50000"/>
              <a:lumOff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nvCxnSpPr>
        <p:spPr>
          <a:xfrm>
            <a:off x="402590" y="3431540"/>
            <a:ext cx="8142605" cy="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7" name="文本框 16">
            <a:extLst>
              <a:ext uri="{FF2B5EF4-FFF2-40B4-BE49-F238E27FC236}">
                <a16:creationId xmlns:a16="http://schemas.microsoft.com/office/drawing/2014/main" id="{EC55EC29-43E3-477B-815F-95B926FDEA22}"/>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7" name="组合 16">
            <a:extLst>
              <a:ext uri="{FF2B5EF4-FFF2-40B4-BE49-F238E27FC236}">
                <a16:creationId xmlns:a16="http://schemas.microsoft.com/office/drawing/2014/main" id="{8D148829-5A9F-4185-B567-DDD38F8EC37F}"/>
              </a:ext>
            </a:extLst>
          </p:cNvPr>
          <p:cNvGrpSpPr/>
          <p:nvPr/>
        </p:nvGrpSpPr>
        <p:grpSpPr>
          <a:xfrm>
            <a:off x="176149" y="1665691"/>
            <a:ext cx="8791702" cy="3526619"/>
            <a:chOff x="214029" y="568056"/>
            <a:chExt cx="11721981" cy="4702043"/>
          </a:xfrm>
        </p:grpSpPr>
        <p:pic>
          <p:nvPicPr>
            <p:cNvPr id="19" name="图片 18">
              <a:extLst>
                <a:ext uri="{FF2B5EF4-FFF2-40B4-BE49-F238E27FC236}">
                  <a16:creationId xmlns:a16="http://schemas.microsoft.com/office/drawing/2014/main" id="{293E9E03-9AD1-42C9-B6CE-C42B2723C31B}"/>
                </a:ext>
              </a:extLst>
            </p:cNvPr>
            <p:cNvPicPr>
              <a:picLocks noChangeAspect="1"/>
            </p:cNvPicPr>
            <p:nvPr/>
          </p:nvPicPr>
          <p:blipFill>
            <a:blip r:embed="rId2"/>
            <a:stretch>
              <a:fillRect/>
            </a:stretch>
          </p:blipFill>
          <p:spPr>
            <a:xfrm>
              <a:off x="214029" y="783728"/>
              <a:ext cx="2785734" cy="4334026"/>
            </a:xfrm>
            <a:prstGeom prst="rect">
              <a:avLst/>
            </a:prstGeom>
          </p:spPr>
        </p:pic>
        <p:pic>
          <p:nvPicPr>
            <p:cNvPr id="20" name="图片 19">
              <a:extLst>
                <a:ext uri="{FF2B5EF4-FFF2-40B4-BE49-F238E27FC236}">
                  <a16:creationId xmlns:a16="http://schemas.microsoft.com/office/drawing/2014/main" id="{4F3CED1C-5E60-441C-BE89-AFB6AF2D2402}"/>
                </a:ext>
              </a:extLst>
            </p:cNvPr>
            <p:cNvPicPr>
              <a:picLocks noChangeAspect="1"/>
            </p:cNvPicPr>
            <p:nvPr/>
          </p:nvPicPr>
          <p:blipFill>
            <a:blip r:embed="rId3"/>
            <a:stretch>
              <a:fillRect/>
            </a:stretch>
          </p:blipFill>
          <p:spPr>
            <a:xfrm>
              <a:off x="8902878" y="568056"/>
              <a:ext cx="3033132" cy="4549698"/>
            </a:xfrm>
            <a:prstGeom prst="rect">
              <a:avLst/>
            </a:prstGeom>
          </p:spPr>
        </p:pic>
        <p:grpSp>
          <p:nvGrpSpPr>
            <p:cNvPr id="21" name="组合 20">
              <a:extLst>
                <a:ext uri="{FF2B5EF4-FFF2-40B4-BE49-F238E27FC236}">
                  <a16:creationId xmlns:a16="http://schemas.microsoft.com/office/drawing/2014/main" id="{B3A1BF2A-9EFD-470C-B2F0-6D1BC64FD8DF}"/>
                </a:ext>
              </a:extLst>
            </p:cNvPr>
            <p:cNvGrpSpPr/>
            <p:nvPr/>
          </p:nvGrpSpPr>
          <p:grpSpPr>
            <a:xfrm>
              <a:off x="3522146" y="631383"/>
              <a:ext cx="4858348" cy="4638716"/>
              <a:chOff x="2356895" y="140328"/>
              <a:chExt cx="5321261" cy="4794199"/>
            </a:xfrm>
          </p:grpSpPr>
          <p:pic>
            <p:nvPicPr>
              <p:cNvPr id="22" name="图片 21">
                <a:extLst>
                  <a:ext uri="{FF2B5EF4-FFF2-40B4-BE49-F238E27FC236}">
                    <a16:creationId xmlns:a16="http://schemas.microsoft.com/office/drawing/2014/main" id="{1E863564-2B8F-4EB4-80CB-FBA5BC7C3A73}"/>
                  </a:ext>
                </a:extLst>
              </p:cNvPr>
              <p:cNvPicPr>
                <a:picLocks noChangeAspect="1"/>
              </p:cNvPicPr>
              <p:nvPr/>
            </p:nvPicPr>
            <p:blipFill>
              <a:blip r:embed="rId4"/>
              <a:stretch>
                <a:fillRect/>
              </a:stretch>
            </p:blipFill>
            <p:spPr>
              <a:xfrm>
                <a:off x="2356895" y="2508258"/>
                <a:ext cx="4071280" cy="2426269"/>
              </a:xfrm>
              <a:prstGeom prst="rect">
                <a:avLst/>
              </a:prstGeom>
            </p:spPr>
          </p:pic>
          <p:pic>
            <p:nvPicPr>
              <p:cNvPr id="23" name="图片 22">
                <a:extLst>
                  <a:ext uri="{FF2B5EF4-FFF2-40B4-BE49-F238E27FC236}">
                    <a16:creationId xmlns:a16="http://schemas.microsoft.com/office/drawing/2014/main" id="{43892031-5D19-4E60-8B65-09FC041F698F}"/>
                  </a:ext>
                </a:extLst>
              </p:cNvPr>
              <p:cNvPicPr>
                <a:picLocks noChangeAspect="1"/>
              </p:cNvPicPr>
              <p:nvPr/>
            </p:nvPicPr>
            <p:blipFill>
              <a:blip r:embed="rId5"/>
              <a:stretch>
                <a:fillRect/>
              </a:stretch>
            </p:blipFill>
            <p:spPr>
              <a:xfrm flipV="1">
                <a:off x="3831610" y="140328"/>
                <a:ext cx="3846546" cy="2367930"/>
              </a:xfrm>
              <a:prstGeom prst="rect">
                <a:avLst/>
              </a:prstGeom>
            </p:spPr>
          </p:pic>
          <p:sp>
            <p:nvSpPr>
              <p:cNvPr id="24" name="文本框 23">
                <a:extLst>
                  <a:ext uri="{FF2B5EF4-FFF2-40B4-BE49-F238E27FC236}">
                    <a16:creationId xmlns:a16="http://schemas.microsoft.com/office/drawing/2014/main" id="{9D264510-8B37-4275-BD10-3BB92B55E986}"/>
                  </a:ext>
                </a:extLst>
              </p:cNvPr>
              <p:cNvSpPr txBox="1"/>
              <p:nvPr/>
            </p:nvSpPr>
            <p:spPr>
              <a:xfrm>
                <a:off x="4956722" y="878974"/>
                <a:ext cx="1596321" cy="890638"/>
              </a:xfrm>
              <a:prstGeom prst="rect">
                <a:avLst/>
              </a:prstGeom>
              <a:noFill/>
            </p:spPr>
            <p:txBody>
              <a:bodyPr wrap="square" rtlCol="0">
                <a:spAutoFit/>
              </a:bodyPr>
              <a:lstStyle/>
              <a:p>
                <a:pPr algn="ctr"/>
                <a:r>
                  <a:rPr kumimoji="1" lang="zh-CN" altLang="en-US" dirty="0">
                    <a:latin typeface="华文中宋" panose="02010600040101010101" pitchFamily="2" charset="-122"/>
                    <a:ea typeface="华文中宋" panose="02010600040101010101" pitchFamily="2" charset="-122"/>
                  </a:rPr>
                  <a:t>明月</a:t>
                </a:r>
                <a:endParaRPr kumimoji="1" lang="en-US" altLang="zh-CN" dirty="0">
                  <a:latin typeface="华文中宋" panose="02010600040101010101" pitchFamily="2" charset="-122"/>
                  <a:ea typeface="华文中宋" panose="02010600040101010101" pitchFamily="2" charset="-122"/>
                </a:endParaRPr>
              </a:p>
              <a:p>
                <a:pPr algn="ctr"/>
                <a:r>
                  <a:rPr kumimoji="1" lang="zh-CN" altLang="en-US" dirty="0">
                    <a:latin typeface="华文中宋" panose="02010600040101010101" pitchFamily="2" charset="-122"/>
                    <a:ea typeface="华文中宋" panose="02010600040101010101" pitchFamily="2" charset="-122"/>
                  </a:rPr>
                  <a:t>云海 山</a:t>
                </a:r>
              </a:p>
            </p:txBody>
          </p:sp>
        </p:grpSp>
      </p:grpSp>
    </p:spTree>
    <p:extLst>
      <p:ext uri="{BB962C8B-B14F-4D97-AF65-F5344CB8AC3E}">
        <p14:creationId xmlns:p14="http://schemas.microsoft.com/office/powerpoint/2010/main" val="27609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87309" y="1156447"/>
            <a:ext cx="3991182" cy="2815903"/>
          </a:xfrm>
          <a:prstGeom prst="rect">
            <a:avLst/>
          </a:prstGeom>
        </p:spPr>
      </p:pic>
      <p:sp>
        <p:nvSpPr>
          <p:cNvPr id="7" name="文本框 6"/>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右箭头 2">
            <a:extLst>
              <a:ext uri="{FF2B5EF4-FFF2-40B4-BE49-F238E27FC236}">
                <a16:creationId xmlns:a16="http://schemas.microsoft.com/office/drawing/2014/main" id="{38AEBAA0-73F1-E8C3-83CB-DD5FC6D0F14A}"/>
              </a:ext>
            </a:extLst>
          </p:cNvPr>
          <p:cNvSpPr/>
          <p:nvPr/>
        </p:nvSpPr>
        <p:spPr>
          <a:xfrm>
            <a:off x="4703324" y="2391203"/>
            <a:ext cx="719846" cy="56906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下箭头 3">
            <a:extLst>
              <a:ext uri="{FF2B5EF4-FFF2-40B4-BE49-F238E27FC236}">
                <a16:creationId xmlns:a16="http://schemas.microsoft.com/office/drawing/2014/main" id="{33646C94-F20E-38FB-6017-20056E7E3650}"/>
              </a:ext>
            </a:extLst>
          </p:cNvPr>
          <p:cNvSpPr/>
          <p:nvPr/>
        </p:nvSpPr>
        <p:spPr>
          <a:xfrm>
            <a:off x="7026288" y="4267485"/>
            <a:ext cx="554477" cy="85603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367F17BF-F374-4022-DF1F-E1EC00B26337}"/>
              </a:ext>
            </a:extLst>
          </p:cNvPr>
          <p:cNvPicPr>
            <a:picLocks noChangeAspect="1"/>
          </p:cNvPicPr>
          <p:nvPr/>
        </p:nvPicPr>
        <p:blipFill rotWithShape="1">
          <a:blip r:embed="rId3"/>
          <a:srcRect t="22737"/>
          <a:stretch/>
        </p:blipFill>
        <p:spPr>
          <a:xfrm>
            <a:off x="115664" y="4338824"/>
            <a:ext cx="4456336" cy="2113914"/>
          </a:xfrm>
          <a:prstGeom prst="rect">
            <a:avLst/>
          </a:prstGeom>
        </p:spPr>
      </p:pic>
      <p:sp>
        <p:nvSpPr>
          <p:cNvPr id="11" name="右箭头 10">
            <a:extLst>
              <a:ext uri="{FF2B5EF4-FFF2-40B4-BE49-F238E27FC236}">
                <a16:creationId xmlns:a16="http://schemas.microsoft.com/office/drawing/2014/main" id="{B49E5069-C451-6398-1041-60756FADCC86}"/>
              </a:ext>
            </a:extLst>
          </p:cNvPr>
          <p:cNvSpPr/>
          <p:nvPr/>
        </p:nvSpPr>
        <p:spPr>
          <a:xfrm rot="10800000">
            <a:off x="4703324" y="5123519"/>
            <a:ext cx="719846" cy="56906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1296924-9087-4A02-9B2D-85460F92ED1A}"/>
              </a:ext>
            </a:extLst>
          </p:cNvPr>
          <p:cNvSpPr txBox="1"/>
          <p:nvPr/>
        </p:nvSpPr>
        <p:spPr>
          <a:xfrm>
            <a:off x="6441751" y="5395781"/>
            <a:ext cx="1723549" cy="400110"/>
          </a:xfrm>
          <a:prstGeom prst="rect">
            <a:avLst/>
          </a:prstGeom>
          <a:noFill/>
          <a:ln w="19050">
            <a:solidFill>
              <a:schemeClr val="tx1"/>
            </a:solidFill>
          </a:ln>
        </p:spPr>
        <p:txBody>
          <a:bodyPr wrap="none" rtlCol="0">
            <a:spAutoFit/>
          </a:bodyPr>
          <a:lstStyle/>
          <a:p>
            <a:r>
              <a:rPr lang="zh-CN" altLang="en-US" sz="2000" dirty="0">
                <a:latin typeface="华文中宋" panose="02010600040101010101" pitchFamily="2" charset="-122"/>
                <a:ea typeface="华文中宋" panose="02010600040101010101" pitchFamily="2" charset="-122"/>
              </a:rPr>
              <a:t>修竹、僧、禅</a:t>
            </a:r>
          </a:p>
        </p:txBody>
      </p:sp>
      <p:sp>
        <p:nvSpPr>
          <p:cNvPr id="13" name="文本框 12">
            <a:extLst>
              <a:ext uri="{FF2B5EF4-FFF2-40B4-BE49-F238E27FC236}">
                <a16:creationId xmlns:a16="http://schemas.microsoft.com/office/drawing/2014/main" id="{C496E7A2-BCC1-4627-B57B-5D40B2267E97}"/>
              </a:ext>
            </a:extLst>
          </p:cNvPr>
          <p:cNvSpPr txBox="1"/>
          <p:nvPr/>
        </p:nvSpPr>
        <p:spPr>
          <a:xfrm>
            <a:off x="1428241" y="4015841"/>
            <a:ext cx="1999265" cy="369332"/>
          </a:xfrm>
          <a:prstGeom prst="rect">
            <a:avLst/>
          </a:prstGeom>
          <a:noFill/>
        </p:spPr>
        <p:txBody>
          <a:bodyPr wrap="none" rtlCol="0">
            <a:spAutoFit/>
          </a:bodyPr>
          <a:lstStyle/>
          <a:p>
            <a:r>
              <a:rPr lang="en-US" altLang="zh-CN" b="1" dirty="0" err="1">
                <a:latin typeface="Times New Roman" panose="02020603050405020304" pitchFamily="18" charset="0"/>
                <a:cs typeface="Times New Roman" panose="02020603050405020304" pitchFamily="18" charset="0"/>
              </a:rPr>
              <a:t>Ptuning</a:t>
            </a:r>
            <a:r>
              <a:rPr lang="en-US" altLang="zh-CN" b="1" dirty="0">
                <a:latin typeface="Times New Roman" panose="02020603050405020304" pitchFamily="18" charset="0"/>
                <a:cs typeface="Times New Roman" panose="02020603050405020304" pitchFamily="18" charset="0"/>
              </a:rPr>
              <a:t> </a:t>
            </a:r>
            <a:r>
              <a:rPr lang="en-US" altLang="zh-CN" b="1" dirty="0" err="1">
                <a:latin typeface="Times New Roman" panose="02020603050405020304" pitchFamily="18" charset="0"/>
                <a:cs typeface="Times New Roman" panose="02020603050405020304" pitchFamily="18" charset="0"/>
              </a:rPr>
              <a:t>chatGLM</a:t>
            </a:r>
            <a:endParaRPr lang="zh-CN" altLang="en-US" b="1"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E23B1018-9112-409D-AF7F-61E0CF22FB4E}"/>
              </a:ext>
            </a:extLst>
          </p:cNvPr>
          <p:cNvSpPr/>
          <p:nvPr/>
        </p:nvSpPr>
        <p:spPr>
          <a:xfrm>
            <a:off x="388336" y="611924"/>
            <a:ext cx="537886" cy="4169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.txt</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FEF5978-1715-4ED2-A35F-6FDB860FAB78}"/>
              </a:ext>
            </a:extLst>
          </p:cNvPr>
          <p:cNvSpPr/>
          <p:nvPr/>
        </p:nvSpPr>
        <p:spPr>
          <a:xfrm>
            <a:off x="1159298" y="611924"/>
            <a:ext cx="537886" cy="4169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a:t>
            </a:r>
            <a:r>
              <a:rPr lang="en-US" altLang="zh-CN" sz="1400" dirty="0" err="1">
                <a:solidFill>
                  <a:schemeClr val="tx1"/>
                </a:solidFill>
                <a:latin typeface="Times New Roman" panose="02020603050405020304" pitchFamily="18" charset="0"/>
                <a:cs typeface="Times New Roman" panose="02020603050405020304" pitchFamily="18" charset="0"/>
              </a:rPr>
              <a:t>pt</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DDBBA18F-7F62-4293-808C-FA94C4DB72A1}"/>
              </a:ext>
            </a:extLst>
          </p:cNvPr>
          <p:cNvCxnSpPr>
            <a:stCxn id="14" idx="3"/>
            <a:endCxn id="15" idx="1"/>
          </p:cNvCxnSpPr>
          <p:nvPr/>
        </p:nvCxnSpPr>
        <p:spPr>
          <a:xfrm>
            <a:off x="926222" y="820386"/>
            <a:ext cx="233076"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494D0B26-3208-4540-9F97-DC0071E301CF}"/>
              </a:ext>
            </a:extLst>
          </p:cNvPr>
          <p:cNvPicPr>
            <a:picLocks noChangeAspect="1"/>
          </p:cNvPicPr>
          <p:nvPr/>
        </p:nvPicPr>
        <p:blipFill>
          <a:blip r:embed="rId4"/>
          <a:stretch>
            <a:fillRect/>
          </a:stretch>
        </p:blipFill>
        <p:spPr>
          <a:xfrm>
            <a:off x="5787404" y="712195"/>
            <a:ext cx="3032242" cy="33739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843D6A8-3E65-4230-9A03-E0BFCEBE6CA0}"/>
              </a:ext>
            </a:extLst>
          </p:cNvPr>
          <p:cNvGrpSpPr/>
          <p:nvPr/>
        </p:nvGrpSpPr>
        <p:grpSpPr>
          <a:xfrm>
            <a:off x="157829" y="582394"/>
            <a:ext cx="8912752" cy="5721544"/>
            <a:chOff x="157829" y="582394"/>
            <a:chExt cx="8912752" cy="5721544"/>
          </a:xfrm>
        </p:grpSpPr>
        <p:pic>
          <p:nvPicPr>
            <p:cNvPr id="15" name="图片 14">
              <a:extLst>
                <a:ext uri="{FF2B5EF4-FFF2-40B4-BE49-F238E27FC236}">
                  <a16:creationId xmlns:a16="http://schemas.microsoft.com/office/drawing/2014/main" id="{6F750907-0AA8-8846-F6AB-2337DFE6C2CE}"/>
                </a:ext>
              </a:extLst>
            </p:cNvPr>
            <p:cNvPicPr>
              <a:picLocks noChangeAspect="1"/>
            </p:cNvPicPr>
            <p:nvPr/>
          </p:nvPicPr>
          <p:blipFill rotWithShape="1">
            <a:blip r:embed="rId2"/>
            <a:srcRect l="3276" t="25658" r="2505" b="3462"/>
            <a:stretch/>
          </p:blipFill>
          <p:spPr>
            <a:xfrm>
              <a:off x="157829" y="602714"/>
              <a:ext cx="4168488" cy="1801704"/>
            </a:xfrm>
            <a:prstGeom prst="rect">
              <a:avLst/>
            </a:prstGeom>
          </p:spPr>
        </p:pic>
        <p:pic>
          <p:nvPicPr>
            <p:cNvPr id="17" name="图片 16">
              <a:extLst>
                <a:ext uri="{FF2B5EF4-FFF2-40B4-BE49-F238E27FC236}">
                  <a16:creationId xmlns:a16="http://schemas.microsoft.com/office/drawing/2014/main" id="{70021409-34A3-794F-3D20-A6E5E56AC4C1}"/>
                </a:ext>
              </a:extLst>
            </p:cNvPr>
            <p:cNvPicPr>
              <a:picLocks noChangeAspect="1"/>
            </p:cNvPicPr>
            <p:nvPr/>
          </p:nvPicPr>
          <p:blipFill rotWithShape="1">
            <a:blip r:embed="rId3"/>
            <a:srcRect l="3175" t="24262" r="2397" b="4591"/>
            <a:stretch/>
          </p:blipFill>
          <p:spPr>
            <a:xfrm>
              <a:off x="157829" y="2485698"/>
              <a:ext cx="4242194" cy="1867222"/>
            </a:xfrm>
            <a:prstGeom prst="rect">
              <a:avLst/>
            </a:prstGeom>
          </p:spPr>
        </p:pic>
        <p:pic>
          <p:nvPicPr>
            <p:cNvPr id="4" name="图片 3">
              <a:extLst>
                <a:ext uri="{FF2B5EF4-FFF2-40B4-BE49-F238E27FC236}">
                  <a16:creationId xmlns:a16="http://schemas.microsoft.com/office/drawing/2014/main" id="{EB6A8E24-25BA-473C-A8E0-097AFF57FEFD}"/>
                </a:ext>
              </a:extLst>
            </p:cNvPr>
            <p:cNvPicPr>
              <a:picLocks noChangeAspect="1"/>
            </p:cNvPicPr>
            <p:nvPr/>
          </p:nvPicPr>
          <p:blipFill rotWithShape="1">
            <a:blip r:embed="rId4"/>
            <a:srcRect l="1540" t="25509" r="1579" b="6864"/>
            <a:stretch/>
          </p:blipFill>
          <p:spPr>
            <a:xfrm>
              <a:off x="157829" y="4388064"/>
              <a:ext cx="4356848" cy="1867222"/>
            </a:xfrm>
            <a:prstGeom prst="rect">
              <a:avLst/>
            </a:prstGeom>
          </p:spPr>
        </p:pic>
        <p:pic>
          <p:nvPicPr>
            <p:cNvPr id="5" name="图片 4">
              <a:extLst>
                <a:ext uri="{FF2B5EF4-FFF2-40B4-BE49-F238E27FC236}">
                  <a16:creationId xmlns:a16="http://schemas.microsoft.com/office/drawing/2014/main" id="{826B1C2A-507F-463E-BF1D-A1C1D510818E}"/>
                </a:ext>
              </a:extLst>
            </p:cNvPr>
            <p:cNvPicPr>
              <a:picLocks noChangeAspect="1"/>
            </p:cNvPicPr>
            <p:nvPr/>
          </p:nvPicPr>
          <p:blipFill rotWithShape="1">
            <a:blip r:embed="rId5"/>
            <a:srcRect l="3487" t="24044" r="3278" b="5212"/>
            <a:stretch/>
          </p:blipFill>
          <p:spPr>
            <a:xfrm>
              <a:off x="4733211" y="582394"/>
              <a:ext cx="4252960" cy="1863656"/>
            </a:xfrm>
            <a:prstGeom prst="rect">
              <a:avLst/>
            </a:prstGeom>
          </p:spPr>
        </p:pic>
        <p:pic>
          <p:nvPicPr>
            <p:cNvPr id="3" name="图片 2">
              <a:extLst>
                <a:ext uri="{FF2B5EF4-FFF2-40B4-BE49-F238E27FC236}">
                  <a16:creationId xmlns:a16="http://schemas.microsoft.com/office/drawing/2014/main" id="{A6F74D33-D828-47ED-B31B-C47C3E1784C1}"/>
                </a:ext>
              </a:extLst>
            </p:cNvPr>
            <p:cNvPicPr>
              <a:picLocks noChangeAspect="1"/>
            </p:cNvPicPr>
            <p:nvPr/>
          </p:nvPicPr>
          <p:blipFill rotWithShape="1">
            <a:blip r:embed="rId6"/>
            <a:srcRect l="4015" t="27093" r="2762" b="1815"/>
            <a:stretch/>
          </p:blipFill>
          <p:spPr>
            <a:xfrm>
              <a:off x="4690182" y="2496850"/>
              <a:ext cx="4339018" cy="1821598"/>
            </a:xfrm>
            <a:prstGeom prst="rect">
              <a:avLst/>
            </a:prstGeom>
          </p:spPr>
        </p:pic>
        <p:pic>
          <p:nvPicPr>
            <p:cNvPr id="7" name="图片 6">
              <a:extLst>
                <a:ext uri="{FF2B5EF4-FFF2-40B4-BE49-F238E27FC236}">
                  <a16:creationId xmlns:a16="http://schemas.microsoft.com/office/drawing/2014/main" id="{7668DA63-C0E6-447E-8F38-C53FF5986B75}"/>
                </a:ext>
              </a:extLst>
            </p:cNvPr>
            <p:cNvPicPr>
              <a:picLocks noChangeAspect="1"/>
            </p:cNvPicPr>
            <p:nvPr/>
          </p:nvPicPr>
          <p:blipFill rotWithShape="1">
            <a:blip r:embed="rId7"/>
            <a:srcRect l="2555" t="24131" r="3001" b="7134"/>
            <a:stretch/>
          </p:blipFill>
          <p:spPr>
            <a:xfrm>
              <a:off x="4648801" y="4389568"/>
              <a:ext cx="4421780" cy="1914370"/>
            </a:xfrm>
            <a:prstGeom prst="rect">
              <a:avLst/>
            </a:prstGeom>
          </p:spPr>
        </p:pic>
      </p:grpSp>
      <p:sp>
        <p:nvSpPr>
          <p:cNvPr id="11" name="文本框 10">
            <a:extLst>
              <a:ext uri="{FF2B5EF4-FFF2-40B4-BE49-F238E27FC236}">
                <a16:creationId xmlns:a16="http://schemas.microsoft.com/office/drawing/2014/main" id="{0BC40ED0-15C1-4494-9D7B-8C547F36DB7F}"/>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99260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202549" y="902245"/>
            <a:ext cx="3228490" cy="3771004"/>
          </a:xfrm>
          <a:prstGeom prst="rect">
            <a:avLst/>
          </a:prstGeom>
        </p:spPr>
      </p:pic>
      <p:pic>
        <p:nvPicPr>
          <p:cNvPr id="17" name="图片 16"/>
          <p:cNvPicPr>
            <a:picLocks noChangeAspect="1"/>
          </p:cNvPicPr>
          <p:nvPr/>
        </p:nvPicPr>
        <p:blipFill rotWithShape="1">
          <a:blip r:embed="rId3"/>
          <a:srcRect l="2941" t="1756" r="2157" b="3695"/>
          <a:stretch>
            <a:fillRect/>
          </a:stretch>
        </p:blipFill>
        <p:spPr>
          <a:xfrm>
            <a:off x="3431039" y="580531"/>
            <a:ext cx="4589930" cy="2626882"/>
          </a:xfrm>
          <a:prstGeom prst="rect">
            <a:avLst/>
          </a:prstGeom>
        </p:spPr>
      </p:pic>
      <p:sp>
        <p:nvSpPr>
          <p:cNvPr id="18" name="文本框 17"/>
          <p:cNvSpPr txBox="1"/>
          <p:nvPr/>
        </p:nvSpPr>
        <p:spPr>
          <a:xfrm>
            <a:off x="1429508" y="4715279"/>
            <a:ext cx="77457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GPT4</a:t>
            </a:r>
            <a:endParaRPr lang="zh-CN" altLang="en-US" b="1"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5419400" y="3234308"/>
            <a:ext cx="864339" cy="369332"/>
          </a:xfrm>
          <a:prstGeom prst="rect">
            <a:avLst/>
          </a:prstGeom>
          <a:noFill/>
        </p:spPr>
        <p:txBody>
          <a:bodyPr wrap="none" rtlCol="0">
            <a:spAutoFit/>
          </a:bodyPr>
          <a:lstStyle/>
          <a:p>
            <a:r>
              <a:rPr lang="en-US" altLang="zh-CN" b="1" dirty="0" err="1">
                <a:latin typeface="Times New Roman" panose="02020603050405020304" pitchFamily="18" charset="0"/>
                <a:cs typeface="Times New Roman" panose="02020603050405020304" pitchFamily="18" charset="0"/>
              </a:rPr>
              <a:t>AIpoet</a:t>
            </a:r>
            <a:endParaRPr lang="zh-CN" altLang="en-US" b="1" dirty="0">
              <a:latin typeface="Times New Roman" panose="02020603050405020304" pitchFamily="18" charset="0"/>
              <a:cs typeface="Times New Roman" panose="02020603050405020304" pitchFamily="18" charset="0"/>
            </a:endParaRPr>
          </a:p>
        </p:txBody>
      </p:sp>
      <p:sp>
        <p:nvSpPr>
          <p:cNvPr id="28" name="文本框 27"/>
          <p:cNvSpPr txBox="1"/>
          <p:nvPr/>
        </p:nvSpPr>
        <p:spPr>
          <a:xfrm>
            <a:off x="3565568" y="3630535"/>
            <a:ext cx="5192949" cy="2677656"/>
          </a:xfrm>
          <a:prstGeom prst="rect">
            <a:avLst/>
          </a:prstGeom>
          <a:noFill/>
        </p:spPr>
        <p:txBody>
          <a:bodyPr wrap="square">
            <a:spAutoFit/>
          </a:bodyPr>
          <a:lstStyle/>
          <a:p>
            <a:pPr marL="285750" indent="-285750">
              <a:buFont typeface="Arial" panose="020B0604020202020204" pitchFamily="34" charset="0"/>
              <a:buChar char="•"/>
            </a:pPr>
            <a:r>
              <a:rPr lang="en-US" altLang="zh-CN" sz="1400" b="1" i="0" dirty="0">
                <a:effectLst/>
                <a:latin typeface="Times New Roman" panose="02020603050405020304" pitchFamily="18" charset="0"/>
                <a:cs typeface="Times New Roman" panose="02020603050405020304" pitchFamily="18" charset="0"/>
              </a:rPr>
              <a:t>Atmospheric Depiction: </a:t>
            </a:r>
            <a:r>
              <a:rPr lang="en-US" altLang="zh-CN" sz="1400" b="0" i="0" dirty="0">
                <a:effectLst/>
                <a:latin typeface="Times New Roman" panose="02020603050405020304" pitchFamily="18" charset="0"/>
                <a:cs typeface="Times New Roman" panose="02020603050405020304" pitchFamily="18" charset="0"/>
              </a:rPr>
              <a:t>The poem meticulously portrays the post-rain cityscape, the impending twilight, and the serene evening by the small pavilion. These vivid imageries provide readers with a striking visual sensation. </a:t>
            </a:r>
          </a:p>
          <a:p>
            <a:pPr marL="285750" indent="-285750">
              <a:buFont typeface="Arial" panose="020B0604020202020204" pitchFamily="34" charset="0"/>
              <a:buChar char="•"/>
            </a:pPr>
            <a:r>
              <a:rPr lang="en-US" altLang="zh-CN" sz="1400" b="1" i="0" dirty="0">
                <a:effectLst/>
                <a:latin typeface="Times New Roman" panose="02020603050405020304" pitchFamily="18" charset="0"/>
                <a:cs typeface="Times New Roman" panose="02020603050405020304" pitchFamily="18" charset="0"/>
              </a:rPr>
              <a:t>Emotional Depth: </a:t>
            </a:r>
            <a:r>
              <a:rPr lang="en-US" altLang="zh-CN" sz="1400" b="0" i="0" dirty="0">
                <a:effectLst/>
                <a:latin typeface="Times New Roman" panose="02020603050405020304" pitchFamily="18" charset="0"/>
                <a:cs typeface="Times New Roman" panose="02020603050405020304" pitchFamily="18" charset="0"/>
              </a:rPr>
              <a:t>The phrase "As spring morning departs, unnoticed by its visitors" subtly alludes to the passage of time and the solitude felt by individuals, leaving a profound impression on the reader. </a:t>
            </a:r>
          </a:p>
          <a:p>
            <a:pPr marL="285750" indent="-285750">
              <a:buFont typeface="Arial" panose="020B0604020202020204" pitchFamily="34" charset="0"/>
              <a:buChar char="•"/>
            </a:pPr>
            <a:r>
              <a:rPr lang="en-US" altLang="zh-CN" sz="1400" b="1" i="0" dirty="0">
                <a:effectLst/>
                <a:latin typeface="Times New Roman" panose="02020603050405020304" pitchFamily="18" charset="0"/>
                <a:cs typeface="Times New Roman" panose="02020603050405020304" pitchFamily="18" charset="0"/>
              </a:rPr>
              <a:t>Use of Imagery: </a:t>
            </a:r>
            <a:r>
              <a:rPr lang="en-US" altLang="zh-CN" sz="1400" b="0" i="0" dirty="0">
                <a:effectLst/>
                <a:latin typeface="Times New Roman" panose="02020603050405020304" pitchFamily="18" charset="0"/>
                <a:cs typeface="Times New Roman" panose="02020603050405020304" pitchFamily="18" charset="0"/>
              </a:rPr>
              <a:t>The line "Yet, one hears the whisper of blossoms by the tree" employs the metaphor of "whisper of blossoms" to evoke a sense of spring's vitality and vibrancy in the reader's mind.</a:t>
            </a:r>
            <a:endParaRPr lang="zh-CN" altLang="en-US" sz="1400"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306868" y="5260352"/>
            <a:ext cx="2678379" cy="523220"/>
          </a:xfrm>
          <a:prstGeom prst="rect">
            <a:avLst/>
          </a:prstGeom>
          <a:noFill/>
        </p:spPr>
        <p:txBody>
          <a:bodyPr wrap="square">
            <a:spAutoFit/>
          </a:bodyPr>
          <a:lstStyle/>
          <a:p>
            <a:pPr marL="285750" indent="-285750">
              <a:buFont typeface="Arial" panose="020B0604020202020204" pitchFamily="34" charset="0"/>
              <a:buChar char="•"/>
            </a:pPr>
            <a:r>
              <a:rPr lang="zh-CN" altLang="en-US" sz="1400" dirty="0">
                <a:latin typeface="Times New Roman" panose="02020603050405020304" pitchFamily="18" charset="0"/>
                <a:cs typeface="Times New Roman" panose="02020603050405020304" pitchFamily="18" charset="0"/>
              </a:rPr>
              <a:t>The poetic lines lack a sense of </a:t>
            </a:r>
            <a:r>
              <a:rPr lang="zh-CN" altLang="en-US" sz="1400" b="1" dirty="0">
                <a:latin typeface="Times New Roman" panose="02020603050405020304" pitchFamily="18" charset="0"/>
                <a:cs typeface="Times New Roman" panose="02020603050405020304" pitchFamily="18" charset="0"/>
              </a:rPr>
              <a:t>depth</a:t>
            </a:r>
            <a:r>
              <a:rPr lang="zh-CN" altLang="en-US" sz="1400" dirty="0">
                <a:latin typeface="Times New Roman" panose="02020603050405020304" pitchFamily="18" charset="0"/>
                <a:cs typeface="Times New Roman" panose="02020603050405020304" pitchFamily="18" charset="0"/>
              </a:rPr>
              <a:t> and </a:t>
            </a:r>
            <a:r>
              <a:rPr lang="zh-CN" altLang="en-US" sz="1400" b="1" dirty="0">
                <a:latin typeface="Times New Roman" panose="02020603050405020304" pitchFamily="18" charset="0"/>
                <a:cs typeface="Times New Roman" panose="02020603050405020304" pitchFamily="18" charset="0"/>
              </a:rPr>
              <a:t>dimensionality</a:t>
            </a:r>
            <a:r>
              <a:rPr lang="zh-CN" altLang="en-US" sz="1400"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160D6E92-AFB7-41DE-8D3F-0BADBA1B2FF4}"/>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2015" y="580390"/>
            <a:ext cx="2362200" cy="1132840"/>
          </a:xfrm>
          <a:prstGeom prst="rect">
            <a:avLst/>
          </a:prstGeom>
          <a:noFill/>
          <a:ln>
            <a:noFill/>
          </a:ln>
        </p:spPr>
        <p:txBody>
          <a:bodyPr wrap="none" rtlCol="0" anchor="t">
            <a:noAutofit/>
          </a:bodyPr>
          <a:lstStyle/>
          <a:p>
            <a:pPr algn="ctr"/>
            <a:r>
              <a:rPr lang="en-US" altLang="zh-CN" sz="4400" b="1">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GPT4-V</a:t>
            </a:r>
          </a:p>
        </p:txBody>
      </p:sp>
      <p:sp>
        <p:nvSpPr>
          <p:cNvPr id="3" name="矩形 2"/>
          <p:cNvSpPr/>
          <p:nvPr>
            <p:custDataLst>
              <p:tags r:id="rId1"/>
            </p:custDataLst>
          </p:nvPr>
        </p:nvSpPr>
        <p:spPr>
          <a:xfrm>
            <a:off x="5810885" y="580390"/>
            <a:ext cx="2362200" cy="1132840"/>
          </a:xfrm>
          <a:prstGeom prst="rect">
            <a:avLst/>
          </a:prstGeom>
          <a:noFill/>
          <a:ln>
            <a:noFill/>
          </a:ln>
        </p:spPr>
        <p:txBody>
          <a:bodyPr wrap="none" rtlCol="0" anchor="t">
            <a:noAutofit/>
          </a:bodyPr>
          <a:lstStyle/>
          <a:p>
            <a:pPr algn="ctr"/>
            <a:r>
              <a:rPr lang="en-US" altLang="zh-CN" sz="4400" b="1">
                <a:solidFill>
                  <a:schemeClr val="accent1">
                    <a:lumMod val="75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Ours</a:t>
            </a:r>
          </a:p>
        </p:txBody>
      </p:sp>
      <p:sp>
        <p:nvSpPr>
          <p:cNvPr id="4" name="矩形 3"/>
          <p:cNvSpPr/>
          <p:nvPr/>
        </p:nvSpPr>
        <p:spPr>
          <a:xfrm>
            <a:off x="4098608" y="600710"/>
            <a:ext cx="804545" cy="706755"/>
          </a:xfrm>
          <a:prstGeom prst="rect">
            <a:avLst/>
          </a:prstGeom>
          <a:noFill/>
          <a:ln>
            <a:noFill/>
          </a:ln>
        </p:spPr>
        <p:txBody>
          <a:bodyPr wrap="none" rtlCol="0" anchor="t">
            <a:spAutoFit/>
          </a:bodyPr>
          <a:lstStyle/>
          <a:p>
            <a:pPr algn="ctr"/>
            <a:r>
              <a:rPr lang="en-US" altLang="zh-CN" sz="40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VS</a:t>
            </a:r>
          </a:p>
        </p:txBody>
      </p:sp>
      <p:sp>
        <p:nvSpPr>
          <p:cNvPr id="5" name="文本框 4"/>
          <p:cNvSpPr txBox="1"/>
          <p:nvPr/>
        </p:nvSpPr>
        <p:spPr>
          <a:xfrm>
            <a:off x="123190" y="1618615"/>
            <a:ext cx="4237990" cy="1476375"/>
          </a:xfrm>
          <a:prstGeom prst="rect">
            <a:avLst/>
          </a:prstGeom>
          <a:noFill/>
          <a:ln>
            <a:solidFill>
              <a:srgbClr val="FFFFFF"/>
            </a:solidFill>
          </a:ln>
        </p:spPr>
        <p:txBody>
          <a:bodyPr wrap="square" rtlCol="0">
            <a:spAutoFit/>
          </a:bodyPr>
          <a:lstStyle/>
          <a:p>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This passage is overly </a:t>
            </a:r>
            <a:r>
              <a:rPr lang="zh-CN" altLang="en-US" b="1">
                <a:solidFill>
                  <a:srgbClr val="FF0000"/>
                </a:solidFill>
                <a:latin typeface="Times New Roman" panose="02020603050405020304" pitchFamily="18" charset="0"/>
                <a:cs typeface="Times New Roman" panose="02020603050405020304" pitchFamily="18" charset="0"/>
              </a:rPr>
              <a:t>simplistic</a:t>
            </a:r>
            <a:r>
              <a:rPr lang="zh-CN" altLang="en-US">
                <a:latin typeface="Times New Roman" panose="02020603050405020304" pitchFamily="18" charset="0"/>
                <a:cs typeface="Times New Roman" panose="02020603050405020304" pitchFamily="18" charset="0"/>
              </a:rPr>
              <a:t>, lacks depth and emotion, focuses on direct descriptions, and fails to capture the concealed emotions and unique qualities of ancient texts.</a:t>
            </a:r>
          </a:p>
        </p:txBody>
      </p:sp>
      <p:sp>
        <p:nvSpPr>
          <p:cNvPr id="6" name="文本框 5"/>
          <p:cNvSpPr txBox="1"/>
          <p:nvPr/>
        </p:nvSpPr>
        <p:spPr>
          <a:xfrm>
            <a:off x="123190" y="4150360"/>
            <a:ext cx="4237355" cy="73723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Suitable for tasks across </a:t>
            </a:r>
            <a:r>
              <a:rPr lang="zh-CN" altLang="en-US" sz="2400" b="1" dirty="0">
                <a:solidFill>
                  <a:schemeClr val="accent1">
                    <a:lumMod val="75000"/>
                  </a:schemeClr>
                </a:solidFill>
                <a:latin typeface="Times New Roman" panose="02020603050405020304" pitchFamily="18" charset="0"/>
                <a:cs typeface="Times New Roman" panose="02020603050405020304" pitchFamily="18" charset="0"/>
              </a:rPr>
              <a:t>All</a:t>
            </a:r>
            <a:r>
              <a:rPr lang="zh-CN" altLang="en-US" b="1" dirty="0">
                <a:solidFill>
                  <a:schemeClr val="accent1">
                    <a:lumMod val="75000"/>
                  </a:schemeClr>
                </a:solidFill>
                <a:latin typeface="Times New Roman" panose="02020603050405020304" pitchFamily="18" charset="0"/>
                <a:cs typeface="Times New Roman" panose="02020603050405020304" pitchFamily="18" charset="0"/>
              </a:rPr>
              <a:t> domains and scenarios.</a:t>
            </a:r>
          </a:p>
        </p:txBody>
      </p:sp>
      <p:sp>
        <p:nvSpPr>
          <p:cNvPr id="7" name="文本框 6"/>
          <p:cNvSpPr txBox="1"/>
          <p:nvPr/>
        </p:nvSpPr>
        <p:spPr>
          <a:xfrm>
            <a:off x="4768850" y="2695575"/>
            <a:ext cx="4096385" cy="119888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This passage </a:t>
            </a:r>
            <a:r>
              <a:rPr lang="zh-CN" altLang="en-US" b="1">
                <a:solidFill>
                  <a:schemeClr val="accent1">
                    <a:lumMod val="75000"/>
                  </a:schemeClr>
                </a:solidFill>
                <a:latin typeface="Times New Roman" panose="02020603050405020304" pitchFamily="18" charset="0"/>
                <a:cs typeface="Times New Roman" panose="02020603050405020304" pitchFamily="18" charset="0"/>
              </a:rPr>
              <a:t>skillfully</a:t>
            </a:r>
            <a:r>
              <a:rPr lang="zh-CN" altLang="en-US">
                <a:latin typeface="Times New Roman" panose="02020603050405020304" pitchFamily="18" charset="0"/>
                <a:cs typeface="Times New Roman" panose="02020603050405020304" pitchFamily="18" charset="0"/>
              </a:rPr>
              <a:t> blends profound emotion with clear logic, seamlessly capturing the essence of classical literature.</a:t>
            </a:r>
          </a:p>
        </p:txBody>
      </p:sp>
      <p:sp>
        <p:nvSpPr>
          <p:cNvPr id="8" name="文本框 7"/>
          <p:cNvSpPr txBox="1"/>
          <p:nvPr/>
        </p:nvSpPr>
        <p:spPr>
          <a:xfrm>
            <a:off x="4803140" y="5232400"/>
            <a:ext cx="4029710" cy="737235"/>
          </a:xfrm>
          <a:prstGeom prst="rect">
            <a:avLst/>
          </a:prstGeom>
          <a:noFill/>
        </p:spPr>
        <p:txBody>
          <a:bodyPr wrap="square" rtlCol="0">
            <a:spAutoFit/>
          </a:bodyPr>
          <a:lstStyle/>
          <a:p>
            <a:r>
              <a:rPr lang="zh-CN" altLang="en-US" sz="2400" b="1">
                <a:solidFill>
                  <a:srgbClr val="FF0000"/>
                </a:solidFill>
                <a:latin typeface="Times New Roman" panose="02020603050405020304" pitchFamily="18" charset="0"/>
                <a:cs typeface="Times New Roman" panose="02020603050405020304" pitchFamily="18" charset="0"/>
              </a:rPr>
              <a:t>Only</a:t>
            </a:r>
            <a:r>
              <a:rPr lang="zh-CN" altLang="en-US">
                <a:latin typeface="Times New Roman" panose="02020603050405020304" pitchFamily="18" charset="0"/>
                <a:cs typeface="Times New Roman" panose="02020603050405020304" pitchFamily="18" charset="0"/>
              </a:rPr>
              <a:t> applicable to the "Seeing AI" </a:t>
            </a:r>
            <a:r>
              <a:rPr lang="zh-CN" altLang="en-US" b="1">
                <a:solidFill>
                  <a:srgbClr val="FF0000"/>
                </a:solidFill>
                <a:latin typeface="Times New Roman" panose="02020603050405020304" pitchFamily="18" charset="0"/>
                <a:cs typeface="Times New Roman" panose="02020603050405020304" pitchFamily="18" charset="0"/>
              </a:rPr>
              <a:t>single</a:t>
            </a:r>
            <a:r>
              <a:rPr lang="zh-CN" altLang="en-US">
                <a:latin typeface="Times New Roman" panose="02020603050405020304" pitchFamily="18" charset="0"/>
                <a:cs typeface="Times New Roman" panose="02020603050405020304" pitchFamily="18" charset="0"/>
              </a:rPr>
              <a:t> vertical scenario.</a:t>
            </a:r>
          </a:p>
        </p:txBody>
      </p:sp>
      <p:cxnSp>
        <p:nvCxnSpPr>
          <p:cNvPr id="9" name="直接连接符 8"/>
          <p:cNvCxnSpPr>
            <a:stCxn id="4" idx="2"/>
          </p:cNvCxnSpPr>
          <p:nvPr/>
        </p:nvCxnSpPr>
        <p:spPr>
          <a:xfrm>
            <a:off x="4500880" y="1307465"/>
            <a:ext cx="13970" cy="4991735"/>
          </a:xfrm>
          <a:prstGeom prst="line">
            <a:avLst/>
          </a:prstGeom>
          <a:ln w="19050">
            <a:solidFill>
              <a:srgbClr val="F18870"/>
            </a:solidFill>
            <a:prstDash val="dash"/>
          </a:ln>
        </p:spPr>
        <p:style>
          <a:lnRef idx="2">
            <a:schemeClr val="accent1"/>
          </a:lnRef>
          <a:fillRef idx="0">
            <a:srgbClr val="FFFFFF"/>
          </a:fillRef>
          <a:effectRef idx="0">
            <a:srgbClr val="FFFFFF"/>
          </a:effectRef>
          <a:fontRef idx="minor">
            <a:schemeClr val="tx1"/>
          </a:fontRef>
        </p:style>
      </p:cxnSp>
      <p:sp>
        <p:nvSpPr>
          <p:cNvPr id="12" name="椭圆 11"/>
          <p:cNvSpPr/>
          <p:nvPr/>
        </p:nvSpPr>
        <p:spPr>
          <a:xfrm>
            <a:off x="4399915" y="2037080"/>
            <a:ext cx="216000" cy="2160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椭圆 14"/>
          <p:cNvSpPr/>
          <p:nvPr>
            <p:custDataLst>
              <p:tags r:id="rId2"/>
            </p:custDataLst>
          </p:nvPr>
        </p:nvSpPr>
        <p:spPr>
          <a:xfrm>
            <a:off x="4399915" y="5455920"/>
            <a:ext cx="216000" cy="2160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nvSpPr>
        <p:spPr>
          <a:xfrm>
            <a:off x="4399915" y="2047240"/>
            <a:ext cx="216000" cy="2160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椭圆 16"/>
          <p:cNvSpPr/>
          <p:nvPr>
            <p:custDataLst>
              <p:tags r:id="rId3"/>
            </p:custDataLst>
          </p:nvPr>
        </p:nvSpPr>
        <p:spPr>
          <a:xfrm>
            <a:off x="4399915" y="3187165"/>
            <a:ext cx="216000" cy="2159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椭圆 17"/>
          <p:cNvSpPr/>
          <p:nvPr>
            <p:custDataLst>
              <p:tags r:id="rId4"/>
            </p:custDataLst>
          </p:nvPr>
        </p:nvSpPr>
        <p:spPr>
          <a:xfrm>
            <a:off x="4399915" y="4326990"/>
            <a:ext cx="216000" cy="2159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椭圆 18"/>
          <p:cNvSpPr/>
          <p:nvPr>
            <p:custDataLst>
              <p:tags r:id="rId5"/>
            </p:custDataLst>
          </p:nvPr>
        </p:nvSpPr>
        <p:spPr>
          <a:xfrm>
            <a:off x="4399915" y="5466815"/>
            <a:ext cx="216000" cy="215900"/>
          </a:xfrm>
          <a:prstGeom prst="ellipse">
            <a:avLst/>
          </a:prstGeom>
          <a:noFill/>
          <a:ln>
            <a:solidFill>
              <a:srgbClr val="F18870"/>
            </a:solidFill>
          </a:ln>
          <a:extLst>
            <a:ext uri="{909E8E84-426E-40DD-AFC4-6F175D3DCCD1}">
              <a14:hiddenFill xmlns:a14="http://schemas.microsoft.com/office/drawing/2010/main">
                <a:solidFill>
                  <a:srgbClr val="F1887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1674495" y="3094990"/>
            <a:ext cx="1530350" cy="918210"/>
          </a:xfrm>
          <a:prstGeom prst="rect">
            <a:avLst/>
          </a:prstGeom>
          <a:noFill/>
          <a:ln>
            <a:solidFill>
              <a:srgbClr val="F18870"/>
            </a:solidFill>
            <a:prstDash val="dash"/>
          </a:ln>
        </p:spPr>
        <p:txBody>
          <a:bodyPr wrap="square" rtlCol="0">
            <a:noAutofit/>
          </a:bodyPr>
          <a:lstStyle/>
          <a:p>
            <a:r>
              <a:rPr lang="zh-CN" altLang="en-US" sz="1400" dirty="0">
                <a:latin typeface="华文中宋" panose="02010600040101010101" pitchFamily="2" charset="-122"/>
                <a:ea typeface="华文中宋" panose="02010600040101010101" pitchFamily="2" charset="-122"/>
                <a:cs typeface="宋体" panose="02010600030101010101" pitchFamily="2" charset="-122"/>
              </a:rPr>
              <a:t>绿梧青竹影参差，</a:t>
            </a:r>
          </a:p>
          <a:p>
            <a:r>
              <a:rPr lang="zh-CN" altLang="en-US" sz="1400" dirty="0">
                <a:latin typeface="华文中宋" panose="02010600040101010101" pitchFamily="2" charset="-122"/>
                <a:ea typeface="华文中宋" panose="02010600040101010101" pitchFamily="2" charset="-122"/>
                <a:cs typeface="宋体" panose="02010600030101010101" pitchFamily="2" charset="-122"/>
              </a:rPr>
              <a:t>碧水静波映楼池。</a:t>
            </a:r>
          </a:p>
          <a:p>
            <a:r>
              <a:rPr lang="zh-CN" altLang="en-US" sz="1400" dirty="0">
                <a:latin typeface="华文中宋" panose="02010600040101010101" pitchFamily="2" charset="-122"/>
                <a:ea typeface="华文中宋" panose="02010600040101010101" pitchFamily="2" charset="-122"/>
                <a:cs typeface="宋体" panose="02010600030101010101" pitchFamily="2" charset="-122"/>
              </a:rPr>
              <a:t>阳光透破云层雾,</a:t>
            </a:r>
          </a:p>
          <a:p>
            <a:r>
              <a:rPr lang="zh-CN" altLang="en-US" sz="1400" dirty="0">
                <a:latin typeface="华文中宋" panose="02010600040101010101" pitchFamily="2" charset="-122"/>
                <a:ea typeface="华文中宋" panose="02010600040101010101" pitchFamily="2" charset="-122"/>
                <a:cs typeface="宋体" panose="02010600030101010101" pitchFamily="2" charset="-122"/>
              </a:rPr>
              <a:t>清风送来水边诗。</a:t>
            </a:r>
          </a:p>
        </p:txBody>
      </p:sp>
      <p:sp>
        <p:nvSpPr>
          <p:cNvPr id="13" name="文本框 12"/>
          <p:cNvSpPr txBox="1"/>
          <p:nvPr/>
        </p:nvSpPr>
        <p:spPr>
          <a:xfrm>
            <a:off x="5810885" y="1713230"/>
            <a:ext cx="1499235" cy="953135"/>
          </a:xfrm>
          <a:prstGeom prst="rect">
            <a:avLst/>
          </a:prstGeom>
          <a:noFill/>
          <a:ln>
            <a:solidFill>
              <a:srgbClr val="F18870"/>
            </a:solidFill>
            <a:prstDash val="dash"/>
          </a:ln>
        </p:spPr>
        <p:txBody>
          <a:bodyPr wrap="square" rtlCol="0">
            <a:spAutoFit/>
          </a:bodyPr>
          <a:lstStyle/>
          <a:p>
            <a:r>
              <a:rPr lang="zh-CN" altLang="en-US" sz="1400" dirty="0">
                <a:latin typeface="华文中宋" panose="02010600040101010101" pitchFamily="2" charset="-122"/>
                <a:ea typeface="华文中宋" panose="02010600040101010101" pitchFamily="2" charset="-122"/>
              </a:rPr>
              <a:t>瑶琴罢处玉窗春，</a:t>
            </a:r>
          </a:p>
          <a:p>
            <a:r>
              <a:rPr lang="zh-CN" altLang="en-US" sz="1400" dirty="0">
                <a:latin typeface="华文中宋" panose="02010600040101010101" pitchFamily="2" charset="-122"/>
                <a:ea typeface="华文中宋" panose="02010600040101010101" pitchFamily="2" charset="-122"/>
              </a:rPr>
              <a:t>曲尽新声又满空。</a:t>
            </a:r>
          </a:p>
          <a:p>
            <a:r>
              <a:rPr lang="zh-CN" altLang="en-US" sz="1400" dirty="0">
                <a:latin typeface="华文中宋" panose="02010600040101010101" pitchFamily="2" charset="-122"/>
                <a:ea typeface="华文中宋" panose="02010600040101010101" pitchFamily="2" charset="-122"/>
              </a:rPr>
              <a:t>何用长吟为君说，</a:t>
            </a:r>
          </a:p>
          <a:p>
            <a:r>
              <a:rPr lang="zh-CN" altLang="en-US" sz="1400" dirty="0">
                <a:latin typeface="华文中宋" panose="02010600040101010101" pitchFamily="2" charset="-122"/>
                <a:ea typeface="华文中宋" panose="02010600040101010101" pitchFamily="2" charset="-122"/>
              </a:rPr>
              <a:t>不知何处是他乡。</a:t>
            </a:r>
          </a:p>
        </p:txBody>
      </p:sp>
      <p:cxnSp>
        <p:nvCxnSpPr>
          <p:cNvPr id="14" name="直接连接符 13"/>
          <p:cNvCxnSpPr/>
          <p:nvPr/>
        </p:nvCxnSpPr>
        <p:spPr>
          <a:xfrm flipH="1">
            <a:off x="4004945" y="2239010"/>
            <a:ext cx="429895" cy="1330960"/>
          </a:xfrm>
          <a:prstGeom prst="line">
            <a:avLst/>
          </a:prstGeom>
          <a:ln w="6350" cap="flat" cmpd="sng" algn="ctr">
            <a:solidFill>
              <a:srgbClr val="F1887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0" name="直接连接符 19"/>
          <p:cNvCxnSpPr>
            <a:stCxn id="10" idx="3"/>
          </p:cNvCxnSpPr>
          <p:nvPr/>
        </p:nvCxnSpPr>
        <p:spPr>
          <a:xfrm>
            <a:off x="3204845" y="3554095"/>
            <a:ext cx="809625" cy="0"/>
          </a:xfrm>
          <a:prstGeom prst="line">
            <a:avLst/>
          </a:prstGeom>
          <a:ln w="6350" cap="flat" cmpd="sng" algn="ctr">
            <a:solidFill>
              <a:srgbClr val="F1887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1" name="直接连接符 20"/>
          <p:cNvCxnSpPr/>
          <p:nvPr>
            <p:custDataLst>
              <p:tags r:id="rId6"/>
            </p:custDataLst>
          </p:nvPr>
        </p:nvCxnSpPr>
        <p:spPr>
          <a:xfrm flipH="1">
            <a:off x="4613275" y="2200275"/>
            <a:ext cx="336550" cy="1052830"/>
          </a:xfrm>
          <a:prstGeom prst="line">
            <a:avLst/>
          </a:prstGeom>
          <a:ln w="6350" cap="flat" cmpd="sng" algn="ctr">
            <a:solidFill>
              <a:srgbClr val="F18870"/>
            </a:solidFill>
            <a:prstDash val="dash"/>
            <a:miter lim="800000"/>
          </a:ln>
        </p:spPr>
        <p:style>
          <a:lnRef idx="0">
            <a:schemeClr val="accent1"/>
          </a:lnRef>
          <a:fillRef idx="0">
            <a:srgbClr val="FFFFFF"/>
          </a:fillRef>
          <a:effectRef idx="0">
            <a:srgbClr val="FFFFFF"/>
          </a:effectRef>
          <a:fontRef idx="minor">
            <a:schemeClr val="tx1"/>
          </a:fontRef>
        </p:style>
      </p:cxnSp>
      <p:cxnSp>
        <p:nvCxnSpPr>
          <p:cNvPr id="22" name="直接连接符 21"/>
          <p:cNvCxnSpPr/>
          <p:nvPr>
            <p:custDataLst>
              <p:tags r:id="rId7"/>
            </p:custDataLst>
          </p:nvPr>
        </p:nvCxnSpPr>
        <p:spPr>
          <a:xfrm>
            <a:off x="4930775" y="2204085"/>
            <a:ext cx="920750" cy="0"/>
          </a:xfrm>
          <a:prstGeom prst="line">
            <a:avLst/>
          </a:prstGeom>
          <a:ln w="6350" cap="flat" cmpd="sng" algn="ctr">
            <a:solidFill>
              <a:srgbClr val="F18870"/>
            </a:solidFill>
            <a:prstDash val="dash"/>
            <a:miter lim="800000"/>
          </a:ln>
        </p:spPr>
        <p:style>
          <a:lnRef idx="0">
            <a:schemeClr val="accent1"/>
          </a:lnRef>
          <a:fillRef idx="0">
            <a:srgbClr val="FFFFFF"/>
          </a:fillRef>
          <a:effectRef idx="0">
            <a:srgbClr val="FFFFFF"/>
          </a:effectRef>
          <a:fontRef idx="minor">
            <a:schemeClr val="tx1"/>
          </a:fontRef>
        </p:style>
      </p:cxnSp>
      <p:pic>
        <p:nvPicPr>
          <p:cNvPr id="26" name="图片 25" descr="知识 (2)"/>
          <p:cNvPicPr>
            <a:picLocks noChangeAspect="1"/>
          </p:cNvPicPr>
          <p:nvPr/>
        </p:nvPicPr>
        <p:blipFill>
          <a:blip r:embed="rId9"/>
          <a:stretch>
            <a:fillRect/>
          </a:stretch>
        </p:blipFill>
        <p:spPr>
          <a:xfrm>
            <a:off x="1891982" y="5243195"/>
            <a:ext cx="699770" cy="699770"/>
          </a:xfrm>
          <a:prstGeom prst="rect">
            <a:avLst/>
          </a:prstGeom>
        </p:spPr>
      </p:pic>
      <p:pic>
        <p:nvPicPr>
          <p:cNvPr id="28" name="图片 27" descr="人物2"/>
          <p:cNvPicPr>
            <a:picLocks noChangeAspect="1"/>
          </p:cNvPicPr>
          <p:nvPr/>
        </p:nvPicPr>
        <p:blipFill>
          <a:blip r:embed="rId10"/>
          <a:stretch>
            <a:fillRect/>
          </a:stretch>
        </p:blipFill>
        <p:spPr>
          <a:xfrm>
            <a:off x="5851525" y="3766820"/>
            <a:ext cx="1465580" cy="1465580"/>
          </a:xfrm>
          <a:prstGeom prst="rect">
            <a:avLst/>
          </a:prstGeom>
        </p:spPr>
      </p:pic>
      <p:sp>
        <p:nvSpPr>
          <p:cNvPr id="24" name="文本框 23">
            <a:extLst>
              <a:ext uri="{FF2B5EF4-FFF2-40B4-BE49-F238E27FC236}">
                <a16:creationId xmlns:a16="http://schemas.microsoft.com/office/drawing/2014/main" id="{644B13E2-53FA-4878-B7D7-2709F441B696}"/>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78400" y="1443841"/>
            <a:ext cx="4114800" cy="397031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Training Data:</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Relies on text-image pairs for training.</a:t>
            </a:r>
          </a:p>
          <a:p>
            <a:r>
              <a:rPr lang="en-US" altLang="zh-CN" b="1" dirty="0">
                <a:latin typeface="Times New Roman" panose="02020603050405020304" pitchFamily="18" charset="0"/>
                <a:cs typeface="Times New Roman" panose="02020603050405020304" pitchFamily="18" charset="0"/>
              </a:rPr>
              <a:t>Model Components: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Comprises two models: Text Encoder and Image Encoder.</a:t>
            </a:r>
          </a:p>
          <a:p>
            <a:r>
              <a:rPr lang="en-US" altLang="zh-CN" b="1" dirty="0">
                <a:latin typeface="Times New Roman" panose="02020603050405020304" pitchFamily="18" charset="0"/>
                <a:cs typeface="Times New Roman" panose="02020603050405020304" pitchFamily="18" charset="0"/>
              </a:rPr>
              <a:t>Training Process: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Combines text and image features in pairs.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Computes cosine similarity to create a similarity matrix.</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Positive pairs (</a:t>
            </a:r>
            <a:r>
              <a:rPr lang="en-US" altLang="zh-CN" b="1"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pairs on the diagonal) and negative pairs (</a:t>
            </a:r>
            <a:r>
              <a:rPr lang="en-US" altLang="zh-CN" b="1" i="1" dirty="0">
                <a:latin typeface="Times New Roman" panose="02020603050405020304" pitchFamily="18" charset="0"/>
                <a:cs typeface="Times New Roman" panose="02020603050405020304" pitchFamily="18" charset="0"/>
              </a:rPr>
              <a:t>N^2-N</a:t>
            </a:r>
            <a:r>
              <a:rPr lang="en-US" altLang="zh-CN" dirty="0">
                <a:latin typeface="Times New Roman" panose="02020603050405020304" pitchFamily="18" charset="0"/>
                <a:cs typeface="Times New Roman" panose="02020603050405020304" pitchFamily="18" charset="0"/>
              </a:rPr>
              <a:t>) are used.</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Objective: Maximize similarity for positives, minimize for negatives.</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364544" y="870880"/>
            <a:ext cx="4300112" cy="3033862"/>
          </a:xfrm>
          <a:prstGeom prst="rect">
            <a:avLst/>
          </a:prstGeom>
        </p:spPr>
      </p:pic>
      <p:sp>
        <p:nvSpPr>
          <p:cNvPr id="8" name="文本框 7"/>
          <p:cNvSpPr txBox="1"/>
          <p:nvPr/>
        </p:nvSpPr>
        <p:spPr>
          <a:xfrm>
            <a:off x="406400" y="3968688"/>
            <a:ext cx="4300112" cy="2031325"/>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CLIP Overview:</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Abbreviation </a:t>
            </a:r>
            <a:r>
              <a:rPr lang="en-US" altLang="zh-CN">
                <a:latin typeface="Times New Roman" panose="02020603050405020304" pitchFamily="18" charset="0"/>
                <a:cs typeface="Times New Roman" panose="02020603050405020304" pitchFamily="18" charset="0"/>
              </a:rPr>
              <a:t>for “Contrastive </a:t>
            </a:r>
            <a:r>
              <a:rPr lang="en-US" altLang="zh-CN" dirty="0">
                <a:latin typeface="Times New Roman" panose="02020603050405020304" pitchFamily="18" charset="0"/>
                <a:cs typeface="Times New Roman" panose="02020603050405020304" pitchFamily="18" charset="0"/>
              </a:rPr>
              <a:t>Language-Image </a:t>
            </a:r>
            <a:r>
              <a:rPr lang="en-US" altLang="zh-CN">
                <a:latin typeface="Times New Roman" panose="02020603050405020304" pitchFamily="18" charset="0"/>
                <a:cs typeface="Times New Roman" panose="02020603050405020304" pitchFamily="18" charset="0"/>
              </a:rPr>
              <a:t>Pre-training.”</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Focuses on training visual models using text as a guide.</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Known for zero-shot learning and strong generalization.</a:t>
            </a:r>
          </a:p>
        </p:txBody>
      </p:sp>
      <p:sp>
        <p:nvSpPr>
          <p:cNvPr id="9" name="文本框 8"/>
          <p:cNvSpPr txBox="1"/>
          <p:nvPr/>
        </p:nvSpPr>
        <p:spPr>
          <a:xfrm>
            <a:off x="50800" y="491490"/>
            <a:ext cx="729049" cy="369332"/>
          </a:xfrm>
          <a:prstGeom prst="rect">
            <a:avLst/>
          </a:prstGeom>
          <a:noFill/>
        </p:spPr>
        <p:txBody>
          <a:bodyPr wrap="square">
            <a:spAutoFit/>
          </a:bodyPr>
          <a:lstStyle/>
          <a:p>
            <a:pPr algn="ctr"/>
            <a:r>
              <a:rPr lang="en-US" altLang="zh-CN" b="1" dirty="0">
                <a:solidFill>
                  <a:schemeClr val="accent1">
                    <a:lumMod val="75000"/>
                  </a:schemeClr>
                </a:solidFill>
                <a:latin typeface="Lucida Sans" panose="020B0602030504020204" pitchFamily="34" charset="0"/>
              </a:rPr>
              <a:t>CLIP</a:t>
            </a:r>
            <a:endParaRPr lang="zh-CN" altLang="en-US" b="1" dirty="0">
              <a:solidFill>
                <a:schemeClr val="accent1">
                  <a:lumMod val="75000"/>
                </a:schemeClr>
              </a:solidFill>
              <a:latin typeface="Lucida Sans" panose="020B0602030504020204" pitchFamily="34" charset="0"/>
            </a:endParaRPr>
          </a:p>
        </p:txBody>
      </p:sp>
      <p:sp>
        <p:nvSpPr>
          <p:cNvPr id="10" name="文本框 9">
            <a:extLst>
              <a:ext uri="{FF2B5EF4-FFF2-40B4-BE49-F238E27FC236}">
                <a16:creationId xmlns:a16="http://schemas.microsoft.com/office/drawing/2014/main" id="{641E5A7C-2921-4455-9EFF-61DA2401FB59}"/>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06853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1302265" cy="368300"/>
          </a:xfrm>
          <a:prstGeom prst="rect">
            <a:avLst/>
          </a:prstGeom>
          <a:noFill/>
        </p:spPr>
        <p:txBody>
          <a:bodyPr wrap="square">
            <a:spAutoFit/>
          </a:bodyPr>
          <a:lstStyle/>
          <a:p>
            <a:pPr algn="ctr"/>
            <a:r>
              <a:rPr lang="en-US" altLang="zh-CN" b="1" dirty="0">
                <a:solidFill>
                  <a:schemeClr val="accent1">
                    <a:lumMod val="75000"/>
                  </a:schemeClr>
                </a:solidFill>
                <a:latin typeface="Lucida Sans" panose="020B0602030504020204" pitchFamily="34" charset="0"/>
              </a:rPr>
              <a:t>Datasets</a:t>
            </a:r>
          </a:p>
        </p:txBody>
      </p:sp>
      <p:sp>
        <p:nvSpPr>
          <p:cNvPr id="12" name="文本框 11">
            <a:extLst>
              <a:ext uri="{FF2B5EF4-FFF2-40B4-BE49-F238E27FC236}">
                <a16:creationId xmlns:a16="http://schemas.microsoft.com/office/drawing/2014/main" id="{53273105-024A-4B88-9A61-A733BA5750BE}"/>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9D25649B-A66B-0E89-FDC6-ED65ED129C4B}"/>
              </a:ext>
            </a:extLst>
          </p:cNvPr>
          <p:cNvPicPr>
            <a:picLocks noChangeAspect="1"/>
          </p:cNvPicPr>
          <p:nvPr/>
        </p:nvPicPr>
        <p:blipFill>
          <a:blip r:embed="rId3"/>
          <a:stretch>
            <a:fillRect/>
          </a:stretch>
        </p:blipFill>
        <p:spPr>
          <a:xfrm>
            <a:off x="2932771" y="859790"/>
            <a:ext cx="3833178" cy="5388471"/>
          </a:xfrm>
          <a:prstGeom prst="rect">
            <a:avLst/>
          </a:prstGeom>
        </p:spPr>
      </p:pic>
    </p:spTree>
    <p:extLst>
      <p:ext uri="{BB962C8B-B14F-4D97-AF65-F5344CB8AC3E}">
        <p14:creationId xmlns:p14="http://schemas.microsoft.com/office/powerpoint/2010/main" val="343180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50800" y="491490"/>
            <a:ext cx="1302265" cy="368300"/>
          </a:xfrm>
          <a:prstGeom prst="rect">
            <a:avLst/>
          </a:prstGeom>
          <a:noFill/>
        </p:spPr>
        <p:txBody>
          <a:bodyPr wrap="square">
            <a:spAutoFit/>
          </a:bodyPr>
          <a:lstStyle/>
          <a:p>
            <a:pPr algn="ctr"/>
            <a:r>
              <a:rPr lang="en-US" altLang="zh-CN" b="1" dirty="0">
                <a:solidFill>
                  <a:schemeClr val="accent1">
                    <a:lumMod val="75000"/>
                  </a:schemeClr>
                </a:solidFill>
                <a:latin typeface="Lucida Sans" panose="020B0602030504020204" pitchFamily="34" charset="0"/>
              </a:rPr>
              <a:t>Datasets</a:t>
            </a:r>
          </a:p>
        </p:txBody>
      </p:sp>
      <p:sp>
        <p:nvSpPr>
          <p:cNvPr id="5" name="文本框 4"/>
          <p:cNvSpPr txBox="1"/>
          <p:nvPr/>
        </p:nvSpPr>
        <p:spPr>
          <a:xfrm>
            <a:off x="1595715" y="4240418"/>
            <a:ext cx="6535273" cy="1785104"/>
          </a:xfrm>
          <a:prstGeom prst="rect">
            <a:avLst/>
          </a:prstGeom>
          <a:noFill/>
        </p:spPr>
        <p:txBody>
          <a:bodyPr wrap="square">
            <a:spAutoFit/>
          </a:bodyPr>
          <a:lstStyle/>
          <a:p>
            <a:pPr>
              <a:spcBef>
                <a:spcPts val="300"/>
              </a:spcBef>
              <a:spcAft>
                <a:spcPts val="300"/>
              </a:spcAft>
            </a:pP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a:t>
            </a: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dynasty: </a:t>
            </a:r>
            <a:r>
              <a:rPr lang="zh-CN" altLang="en-US"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明代，</a:t>
            </a:r>
            <a:endPar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endParaRPr>
          </a:p>
          <a:p>
            <a:pPr>
              <a:spcBef>
                <a:spcPts val="300"/>
              </a:spcBef>
              <a:spcAft>
                <a:spcPts val="300"/>
              </a:spcAft>
            </a:pP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author: </a:t>
            </a:r>
            <a:r>
              <a:rPr lang="zh-CN" altLang="en-US" dirty="0">
                <a:solidFill>
                  <a:srgbClr val="333333"/>
                </a:solidFill>
                <a:latin typeface="华文中宋" panose="02010600040101010101" pitchFamily="2" charset="-122"/>
                <a:ea typeface="华文中宋" panose="02010600040101010101" pitchFamily="2" charset="-122"/>
                <a:cs typeface="Times New Roman" panose="02020603050405020304" pitchFamily="18" charset="0"/>
              </a:rPr>
              <a:t>詹若水，</a:t>
            </a:r>
            <a:endPar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endParaRPr>
          </a:p>
          <a:p>
            <a:pPr>
              <a:spcBef>
                <a:spcPts val="300"/>
              </a:spcBef>
              <a:spcAft>
                <a:spcPts val="300"/>
              </a:spcAft>
            </a:pP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content: </a:t>
            </a:r>
            <a:r>
              <a:rPr lang="zh-CN" altLang="en-US"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白石映白心</a:t>
            </a: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千仞高上池</a:t>
            </a: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悬崖须放手</a:t>
            </a: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步步自由情，</a:t>
            </a:r>
            <a:endPar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endParaRPr>
          </a:p>
          <a:p>
            <a:pPr>
              <a:spcBef>
                <a:spcPts val="300"/>
              </a:spcBef>
              <a:spcAft>
                <a:spcPts val="300"/>
              </a:spcAft>
            </a:pP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title: </a:t>
            </a:r>
            <a:r>
              <a:rPr lang="zh-CN" altLang="en-US" dirty="0">
                <a:solidFill>
                  <a:srgbClr val="333333"/>
                </a:solidFill>
                <a:latin typeface="华文中宋" panose="02010600040101010101" pitchFamily="2" charset="-122"/>
                <a:ea typeface="华文中宋" panose="02010600040101010101" pitchFamily="2" charset="-122"/>
                <a:cs typeface="Times New Roman" panose="02020603050405020304" pitchFamily="18" charset="0"/>
              </a:rPr>
              <a:t>答贵阳朱制白石池口清诗二首之一，</a:t>
            </a:r>
            <a:endParaRPr lang="en-US" altLang="zh-CN" dirty="0">
              <a:solidFill>
                <a:srgbClr val="333333"/>
              </a:solidFill>
              <a:latin typeface="华文中宋" panose="02010600040101010101" pitchFamily="2" charset="-122"/>
              <a:ea typeface="华文中宋" panose="02010600040101010101" pitchFamily="2" charset="-122"/>
              <a:cs typeface="Times New Roman" panose="02020603050405020304" pitchFamily="18" charset="0"/>
            </a:endParaRPr>
          </a:p>
          <a:p>
            <a:pPr>
              <a:spcBef>
                <a:spcPts val="300"/>
              </a:spcBef>
              <a:spcAft>
                <a:spcPts val="300"/>
              </a:spcAft>
            </a:pP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keywords: </a:t>
            </a:r>
            <a:r>
              <a:rPr lang="zh-CN" altLang="en-US" dirty="0">
                <a:solidFill>
                  <a:srgbClr val="333333"/>
                </a:solidFill>
                <a:latin typeface="华文中宋" panose="02010600040101010101" pitchFamily="2" charset="-122"/>
                <a:ea typeface="华文中宋" panose="02010600040101010101" pitchFamily="2" charset="-122"/>
                <a:cs typeface="Times New Roman" panose="02020603050405020304" pitchFamily="18" charset="0"/>
              </a:rPr>
              <a:t>高，放手，白石，白</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 </a:t>
            </a:r>
          </a:p>
        </p:txBody>
      </p:sp>
      <p:grpSp>
        <p:nvGrpSpPr>
          <p:cNvPr id="17" name="组合 16"/>
          <p:cNvGrpSpPr/>
          <p:nvPr/>
        </p:nvGrpSpPr>
        <p:grpSpPr>
          <a:xfrm>
            <a:off x="1214715" y="1214424"/>
            <a:ext cx="6714568" cy="2632883"/>
            <a:chOff x="1420904" y="2541202"/>
            <a:chExt cx="6714568" cy="2632883"/>
          </a:xfrm>
        </p:grpSpPr>
        <p:sp>
          <p:nvSpPr>
            <p:cNvPr id="7" name="文本框 6"/>
            <p:cNvSpPr txBox="1"/>
            <p:nvPr/>
          </p:nvSpPr>
          <p:spPr>
            <a:xfrm>
              <a:off x="1420905" y="2541202"/>
              <a:ext cx="6714565"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b="1" dirty="0">
                  <a:solidFill>
                    <a:srgbClr val="333333"/>
                  </a:solidFill>
                  <a:latin typeface="Times New Roman" panose="02020603050405020304" pitchFamily="18" charset="0"/>
                  <a:ea typeface="等线" panose="02010600030101010101" charset="-122"/>
                  <a:cs typeface="Times New Roman" panose="02020603050405020304" pitchFamily="18" charset="0"/>
                </a:rPr>
                <a:t>F</a:t>
              </a: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oundational dataset: </a:t>
              </a:r>
              <a:r>
                <a:rPr lang="en-US" altLang="zh-CN" dirty="0">
                  <a:solidFill>
                    <a:srgbClr val="333333"/>
                  </a:solidFill>
                  <a:latin typeface="Times New Roman" panose="02020603050405020304" pitchFamily="18" charset="0"/>
                  <a:ea typeface="等线" panose="02010600030101010101" charset="-122"/>
                  <a:cs typeface="Times New Roman" panose="02020603050405020304" pitchFamily="18" charset="0"/>
                </a:rPr>
                <a:t>T</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he CCPC dataset from Tsinghua University </a:t>
              </a:r>
            </a:p>
          </p:txBody>
        </p:sp>
        <p:sp>
          <p:nvSpPr>
            <p:cNvPr id="11" name="文本框 10"/>
            <p:cNvSpPr txBox="1"/>
            <p:nvPr/>
          </p:nvSpPr>
          <p:spPr>
            <a:xfrm>
              <a:off x="1420906" y="4804753"/>
              <a:ext cx="6714564" cy="369332"/>
            </a:xfrm>
            <a:prstGeom prst="rect">
              <a:avLst/>
            </a:prstGeom>
            <a:noFill/>
            <a:ln w="19050">
              <a:solidFill>
                <a:schemeClr val="tx1"/>
              </a:solidFill>
            </a:ln>
          </p:spPr>
          <p:txBody>
            <a:bodyPr wrap="square">
              <a:spAutoFit/>
            </a:bodyPr>
            <a:lstStyle/>
            <a:p>
              <a:pPr algn="ctr">
                <a:spcBef>
                  <a:spcPts val="300"/>
                </a:spcBef>
                <a:spcAft>
                  <a:spcPts val="300"/>
                </a:spcAft>
              </a:pPr>
              <a:r>
                <a:rPr lang="en-US" altLang="zh-CN" sz="1800" b="1"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Further: </a:t>
              </a:r>
              <a:r>
                <a:rPr lang="en-US" altLang="zh-CN" sz="1800" dirty="0">
                  <a:solidFill>
                    <a:srgbClr val="333333"/>
                  </a:solidFill>
                  <a:effectLst/>
                  <a:latin typeface="Times New Roman" panose="02020603050405020304" pitchFamily="18" charset="0"/>
                  <a:ea typeface="等线" panose="02010600030101010101" charset="-122"/>
                  <a:cs typeface="Times New Roman" panose="02020603050405020304" pitchFamily="18" charset="0"/>
                </a:rPr>
                <a:t>A  dialogue-based dataset. </a:t>
              </a:r>
            </a:p>
          </p:txBody>
        </p:sp>
        <p:cxnSp>
          <p:nvCxnSpPr>
            <p:cNvPr id="8" name="直接箭头连接符 7"/>
            <p:cNvCxnSpPr>
              <a:stCxn id="7" idx="2"/>
              <a:endCxn id="11" idx="0"/>
            </p:cNvCxnSpPr>
            <p:nvPr/>
          </p:nvCxnSpPr>
          <p:spPr>
            <a:xfrm>
              <a:off x="4778188" y="2910534"/>
              <a:ext cx="0" cy="189421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420905" y="3303645"/>
              <a:ext cx="3065931" cy="369332"/>
            </a:xfrm>
            <a:prstGeom prst="rect">
              <a:avLst/>
            </a:prstGeom>
            <a:noFill/>
            <a:ln w="19050">
              <a:solidFill>
                <a:schemeClr val="bg1">
                  <a:lumMod val="50000"/>
                </a:schemeClr>
              </a:solidFill>
              <a:prstDash val="dash"/>
            </a:ln>
          </p:spPr>
          <p:txBody>
            <a:bodyPr wrap="square">
              <a:spAutoFit/>
            </a:bodyPr>
            <a:lstStyle/>
            <a:p>
              <a:pPr algn="ct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specific historical periods</a:t>
              </a:r>
              <a:endParaRPr lang="zh-CN" altLang="en-US" dirty="0">
                <a:latin typeface="华文中宋" panose="02010600040101010101" pitchFamily="2" charset="-122"/>
                <a:ea typeface="华文中宋" panose="02010600040101010101" pitchFamily="2" charset="-122"/>
              </a:endParaRPr>
            </a:p>
          </p:txBody>
        </p:sp>
        <p:sp>
          <p:nvSpPr>
            <p:cNvPr id="15" name="文本框 14"/>
            <p:cNvSpPr txBox="1"/>
            <p:nvPr/>
          </p:nvSpPr>
          <p:spPr>
            <a:xfrm>
              <a:off x="1420904" y="4066088"/>
              <a:ext cx="3065931" cy="369332"/>
            </a:xfrm>
            <a:prstGeom prst="rect">
              <a:avLst/>
            </a:prstGeom>
            <a:noFill/>
            <a:ln w="19050">
              <a:solidFill>
                <a:schemeClr val="bg1">
                  <a:lumMod val="50000"/>
                </a:schemeClr>
              </a:solidFill>
              <a:prstDash val="dash"/>
            </a:ln>
          </p:spPr>
          <p:txBody>
            <a:bodyPr wrap="square">
              <a:spAutoFit/>
            </a:bodyPr>
            <a:lstStyle/>
            <a:p>
              <a:pPr algn="ct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textual content</a:t>
              </a:r>
              <a:endParaRPr lang="zh-CN" altLang="en-US" dirty="0">
                <a:latin typeface="华文中宋" panose="02010600040101010101" pitchFamily="2" charset="-122"/>
                <a:ea typeface="华文中宋" panose="02010600040101010101" pitchFamily="2" charset="-122"/>
              </a:endParaRPr>
            </a:p>
          </p:txBody>
        </p:sp>
        <p:sp>
          <p:nvSpPr>
            <p:cNvPr id="16" name="文本框 15"/>
            <p:cNvSpPr txBox="1"/>
            <p:nvPr/>
          </p:nvSpPr>
          <p:spPr>
            <a:xfrm>
              <a:off x="5069541" y="3657694"/>
              <a:ext cx="3065931" cy="369332"/>
            </a:xfrm>
            <a:prstGeom prst="rect">
              <a:avLst/>
            </a:prstGeom>
            <a:noFill/>
            <a:ln w="19050">
              <a:solidFill>
                <a:schemeClr val="bg1">
                  <a:lumMod val="50000"/>
                </a:schemeClr>
              </a:solidFill>
              <a:prstDash val="dash"/>
            </a:ln>
          </p:spPr>
          <p:txBody>
            <a:bodyPr wrap="square">
              <a:spAutoFit/>
            </a:bodyPr>
            <a:lstStyle/>
            <a:p>
              <a:pPr algn="ctr"/>
              <a:r>
                <a:rPr lang="en-US" altLang="zh-CN" sz="1800" dirty="0">
                  <a:solidFill>
                    <a:srgbClr val="333333"/>
                  </a:solidFill>
                  <a:effectLst/>
                  <a:latin typeface="华文中宋" panose="02010600040101010101" pitchFamily="2" charset="-122"/>
                  <a:ea typeface="华文中宋" panose="02010600040101010101" pitchFamily="2" charset="-122"/>
                  <a:cs typeface="Times New Roman" panose="02020603050405020304" pitchFamily="18" charset="0"/>
                </a:rPr>
                <a:t>keywords</a:t>
              </a:r>
              <a:endParaRPr lang="zh-CN" altLang="en-US" dirty="0">
                <a:latin typeface="华文中宋" panose="02010600040101010101" pitchFamily="2" charset="-122"/>
                <a:ea typeface="华文中宋" panose="02010600040101010101" pitchFamily="2" charset="-122"/>
              </a:endParaRPr>
            </a:p>
          </p:txBody>
        </p:sp>
      </p:grpSp>
      <p:sp>
        <p:nvSpPr>
          <p:cNvPr id="12" name="文本框 11">
            <a:extLst>
              <a:ext uri="{FF2B5EF4-FFF2-40B4-BE49-F238E27FC236}">
                <a16:creationId xmlns:a16="http://schemas.microsoft.com/office/drawing/2014/main" id="{53273105-024A-4B88-9A61-A733BA5750BE}"/>
              </a:ext>
            </a:extLst>
          </p:cNvPr>
          <p:cNvSpPr txBox="1"/>
          <p:nvPr/>
        </p:nvSpPr>
        <p:spPr>
          <a:xfrm>
            <a:off x="50800" y="154305"/>
            <a:ext cx="6471285" cy="337185"/>
          </a:xfrm>
          <a:prstGeom prst="rect">
            <a:avLst/>
          </a:prstGeom>
          <a:noFill/>
        </p:spPr>
        <p:txBody>
          <a:bodyPr wrap="square" rtlCol="0">
            <a:spAutoFit/>
          </a:bodyPr>
          <a:lstStyle/>
          <a:p>
            <a:pPr algn="l"/>
            <a:r>
              <a:rPr lang="en-US" altLang="zh-CN" sz="1600" b="1" dirty="0" err="1">
                <a:solidFill>
                  <a:schemeClr val="tx1"/>
                </a:solidFill>
                <a:latin typeface="微软雅黑" panose="020B0503020204020204" charset="-122"/>
                <a:ea typeface="微软雅黑" panose="020B0503020204020204" charset="-122"/>
                <a:cs typeface="微软雅黑" panose="020B0503020204020204" charset="-122"/>
              </a:rPr>
              <a:t>Alpoet</a:t>
            </a:r>
            <a:endParaRPr lang="en-US" altLang="zh-CN" sz="1600" b="1"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80c1aeb4-a971-4aaa-b6d2-0ca255bac5cf"/>
  <p:tag name="COMMONDATA" val="eyJoZGlkIjoiNGU4ZjI4NzcyNmFiM2FjMTdjMWJmMzcxYWFmNDQyYz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1490</Words>
  <Application>Microsoft Macintosh PowerPoint</Application>
  <PresentationFormat>全屏显示(4:3)</PresentationFormat>
  <Paragraphs>158</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华文中宋</vt:lpstr>
      <vt:lpstr>等线</vt:lpstr>
      <vt:lpstr>Calibri</vt:lpstr>
      <vt:lpstr>Wingdings</vt:lpstr>
      <vt:lpstr>Lucida Sans</vt:lpstr>
      <vt:lpstr>Yu Mincho</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djq</dc:creator>
  <cp:lastModifiedBy>2253203008@qq.com</cp:lastModifiedBy>
  <cp:revision>415</cp:revision>
  <dcterms:created xsi:type="dcterms:W3CDTF">2019-06-19T02:08:00Z</dcterms:created>
  <dcterms:modified xsi:type="dcterms:W3CDTF">2023-10-19T10:15:31Z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30CD1B2BE25C4D5487CD88818DBD9A61</vt:lpwstr>
  </property>
</Properties>
</file>